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3.xml" ContentType="application/vnd.openxmlformats-officedocument.themeOverride+xml"/>
  <Override PartName="/ppt/notesSlides/notesSlide4.xml" ContentType="application/vnd.openxmlformats-officedocument.presentationml.notesSlide+xml"/>
  <Override PartName="/ppt/theme/themeOverride4.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5.xml" ContentType="application/vnd.openxmlformats-officedocument.themeOverride+xml"/>
  <Override PartName="/ppt/notesSlides/notesSlide7.xml" ContentType="application/vnd.openxmlformats-officedocument.presentationml.notesSlide+xml"/>
  <Override PartName="/ppt/theme/themeOverride6.xml" ContentType="application/vnd.openxmlformats-officedocument.themeOverr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 id="2147483679" r:id="rId2"/>
  </p:sldMasterIdLst>
  <p:notesMasterIdLst>
    <p:notesMasterId r:id="rId12"/>
  </p:notesMasterIdLst>
  <p:sldIdLst>
    <p:sldId id="256" r:id="rId3"/>
    <p:sldId id="258" r:id="rId4"/>
    <p:sldId id="279" r:id="rId5"/>
    <p:sldId id="280" r:id="rId6"/>
    <p:sldId id="259" r:id="rId7"/>
    <p:sldId id="261" r:id="rId8"/>
    <p:sldId id="278" r:id="rId9"/>
    <p:sldId id="265" r:id="rId10"/>
    <p:sldId id="276" r:id="rId11"/>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912" autoAdjust="0"/>
  </p:normalViewPr>
  <p:slideViewPr>
    <p:cSldViewPr snapToGrid="0" snapToObjects="1">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hdphoto1.wdp>
</file>

<file path=ppt/media/hdphoto2.wdp>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CB3F40-A7BC-4821-AAEA-3F8CDB0F9D9B}" type="datetimeFigureOut">
              <a:rPr lang="zh-CN" altLang="en-US" smtClean="0"/>
              <a:t>2019/2/27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DE898F-6912-403B-AFF3-C3863655EE35}" type="slidenum">
              <a:rPr lang="zh-CN" altLang="en-US" smtClean="0"/>
              <a:t>‹#›</a:t>
            </a:fld>
            <a:endParaRPr lang="zh-CN" altLang="en-US"/>
          </a:p>
        </p:txBody>
      </p:sp>
    </p:spTree>
    <p:extLst>
      <p:ext uri="{BB962C8B-B14F-4D97-AF65-F5344CB8AC3E}">
        <p14:creationId xmlns:p14="http://schemas.microsoft.com/office/powerpoint/2010/main" val="2717772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1</a:t>
            </a:fld>
            <a:endParaRPr lang="zh-CN" altLang="en-US"/>
          </a:p>
        </p:txBody>
      </p:sp>
    </p:spTree>
    <p:extLst>
      <p:ext uri="{BB962C8B-B14F-4D97-AF65-F5344CB8AC3E}">
        <p14:creationId xmlns:p14="http://schemas.microsoft.com/office/powerpoint/2010/main" val="31489255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2</a:t>
            </a:fld>
            <a:endParaRPr lang="zh-CN" altLang="en-US"/>
          </a:p>
        </p:txBody>
      </p:sp>
    </p:spTree>
    <p:extLst>
      <p:ext uri="{BB962C8B-B14F-4D97-AF65-F5344CB8AC3E}">
        <p14:creationId xmlns:p14="http://schemas.microsoft.com/office/powerpoint/2010/main" val="1288777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3</a:t>
            </a:fld>
            <a:endParaRPr lang="zh-CN" altLang="en-US"/>
          </a:p>
        </p:txBody>
      </p:sp>
    </p:spTree>
    <p:extLst>
      <p:ext uri="{BB962C8B-B14F-4D97-AF65-F5344CB8AC3E}">
        <p14:creationId xmlns:p14="http://schemas.microsoft.com/office/powerpoint/2010/main" val="13072011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5</a:t>
            </a:fld>
            <a:endParaRPr lang="zh-CN" altLang="en-US"/>
          </a:p>
        </p:txBody>
      </p:sp>
    </p:spTree>
    <p:extLst>
      <p:ext uri="{BB962C8B-B14F-4D97-AF65-F5344CB8AC3E}">
        <p14:creationId xmlns:p14="http://schemas.microsoft.com/office/powerpoint/2010/main" val="605911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6</a:t>
            </a:fld>
            <a:endParaRPr lang="zh-CN" altLang="en-US"/>
          </a:p>
        </p:txBody>
      </p:sp>
    </p:spTree>
    <p:extLst>
      <p:ext uri="{BB962C8B-B14F-4D97-AF65-F5344CB8AC3E}">
        <p14:creationId xmlns:p14="http://schemas.microsoft.com/office/powerpoint/2010/main" val="677736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7</a:t>
            </a:fld>
            <a:endParaRPr lang="zh-CN" altLang="en-US"/>
          </a:p>
        </p:txBody>
      </p:sp>
    </p:spTree>
    <p:extLst>
      <p:ext uri="{BB962C8B-B14F-4D97-AF65-F5344CB8AC3E}">
        <p14:creationId xmlns:p14="http://schemas.microsoft.com/office/powerpoint/2010/main" val="24698685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8</a:t>
            </a:fld>
            <a:endParaRPr lang="zh-CN" altLang="en-US"/>
          </a:p>
        </p:txBody>
      </p:sp>
    </p:spTree>
    <p:extLst>
      <p:ext uri="{BB962C8B-B14F-4D97-AF65-F5344CB8AC3E}">
        <p14:creationId xmlns:p14="http://schemas.microsoft.com/office/powerpoint/2010/main" val="27823294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9</a:t>
            </a:fld>
            <a:endParaRPr lang="zh-CN" altLang="en-US"/>
          </a:p>
        </p:txBody>
      </p:sp>
    </p:spTree>
    <p:extLst>
      <p:ext uri="{BB962C8B-B14F-4D97-AF65-F5344CB8AC3E}">
        <p14:creationId xmlns:p14="http://schemas.microsoft.com/office/powerpoint/2010/main" val="3601406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8.jpg"/><Relationship Id="rId1" Type="http://schemas.openxmlformats.org/officeDocument/2006/relationships/slideMaster" Target="../slideMasters/slideMaster2.xml"/><Relationship Id="rId5" Type="http://schemas.microsoft.com/office/2007/relationships/hdphoto" Target="../media/hdphoto2.wdp"/><Relationship Id="rId4"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1.jpg"/><Relationship Id="rId7" Type="http://schemas.microsoft.com/office/2007/relationships/hdphoto" Target="../media/hdphoto2.wdp"/><Relationship Id="rId2" Type="http://schemas.openxmlformats.org/officeDocument/2006/relationships/image" Target="../media/image10.png"/><Relationship Id="rId1" Type="http://schemas.openxmlformats.org/officeDocument/2006/relationships/slideMaster" Target="../slideMasters/slideMaster2.xml"/><Relationship Id="rId6" Type="http://schemas.openxmlformats.org/officeDocument/2006/relationships/image" Target="../media/image9.png"/><Relationship Id="rId5" Type="http://schemas.openxmlformats.org/officeDocument/2006/relationships/hyperlink" Target="http://www.officeplus.cn/Template/Home.shtml" TargetMode="External"/><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封面页">
    <p:spTree>
      <p:nvGrpSpPr>
        <p:cNvPr id="1" name=""/>
        <p:cNvGrpSpPr/>
        <p:nvPr/>
      </p:nvGrpSpPr>
      <p:grpSpPr>
        <a:xfrm>
          <a:off x="0" y="0"/>
          <a:ext cx="0" cy="0"/>
          <a:chOff x="0" y="0"/>
          <a:chExt cx="0" cy="0"/>
        </a:xfrm>
      </p:grpSpPr>
      <p:sp>
        <p:nvSpPr>
          <p:cNvPr id="2" name="椭圆 1"/>
          <p:cNvSpPr/>
          <p:nvPr userDrawn="1"/>
        </p:nvSpPr>
        <p:spPr>
          <a:xfrm>
            <a:off x="356528" y="-2244295"/>
            <a:ext cx="11441772" cy="1144176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 name="椭圆 2"/>
          <p:cNvSpPr/>
          <p:nvPr userDrawn="1"/>
        </p:nvSpPr>
        <p:spPr>
          <a:xfrm>
            <a:off x="3789144" y="4551145"/>
            <a:ext cx="4613712" cy="46137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 name="椭圆 3"/>
          <p:cNvSpPr/>
          <p:nvPr userDrawn="1"/>
        </p:nvSpPr>
        <p:spPr>
          <a:xfrm>
            <a:off x="4222279" y="4960420"/>
            <a:ext cx="3747440" cy="374743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 name="椭圆 4"/>
          <p:cNvSpPr/>
          <p:nvPr userDrawn="1"/>
        </p:nvSpPr>
        <p:spPr>
          <a:xfrm>
            <a:off x="4693915" y="5432056"/>
            <a:ext cx="2804166" cy="28041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6" name="Freeform 7"/>
          <p:cNvSpPr>
            <a:spLocks/>
          </p:cNvSpPr>
          <p:nvPr userDrawn="1"/>
        </p:nvSpPr>
        <p:spPr bwMode="auto">
          <a:xfrm>
            <a:off x="3200882" y="5187135"/>
            <a:ext cx="5802592" cy="1680490"/>
          </a:xfrm>
          <a:custGeom>
            <a:avLst/>
            <a:gdLst>
              <a:gd name="T0" fmla="*/ 110 w 1797"/>
              <a:gd name="T1" fmla="*/ 325 h 518"/>
              <a:gd name="T2" fmla="*/ 586 w 1797"/>
              <a:gd name="T3" fmla="*/ 377 h 518"/>
              <a:gd name="T4" fmla="*/ 801 w 1797"/>
              <a:gd name="T5" fmla="*/ 384 h 518"/>
              <a:gd name="T6" fmla="*/ 586 w 1797"/>
              <a:gd name="T7" fmla="*/ 322 h 518"/>
              <a:gd name="T8" fmla="*/ 589 w 1797"/>
              <a:gd name="T9" fmla="*/ 310 h 518"/>
              <a:gd name="T10" fmla="*/ 822 w 1797"/>
              <a:gd name="T11" fmla="*/ 326 h 518"/>
              <a:gd name="T12" fmla="*/ 883 w 1797"/>
              <a:gd name="T13" fmla="*/ 265 h 518"/>
              <a:gd name="T14" fmla="*/ 893 w 1797"/>
              <a:gd name="T15" fmla="*/ 0 h 518"/>
              <a:gd name="T16" fmla="*/ 910 w 1797"/>
              <a:gd name="T17" fmla="*/ 267 h 518"/>
              <a:gd name="T18" fmla="*/ 971 w 1797"/>
              <a:gd name="T19" fmla="*/ 327 h 518"/>
              <a:gd name="T20" fmla="*/ 1207 w 1797"/>
              <a:gd name="T21" fmla="*/ 310 h 518"/>
              <a:gd name="T22" fmla="*/ 1209 w 1797"/>
              <a:gd name="T23" fmla="*/ 322 h 518"/>
              <a:gd name="T24" fmla="*/ 989 w 1797"/>
              <a:gd name="T25" fmla="*/ 367 h 518"/>
              <a:gd name="T26" fmla="*/ 999 w 1797"/>
              <a:gd name="T27" fmla="*/ 394 h 518"/>
              <a:gd name="T28" fmla="*/ 1366 w 1797"/>
              <a:gd name="T29" fmla="*/ 360 h 518"/>
              <a:gd name="T30" fmla="*/ 1786 w 1797"/>
              <a:gd name="T31" fmla="*/ 316 h 518"/>
              <a:gd name="T32" fmla="*/ 1785 w 1797"/>
              <a:gd name="T33" fmla="*/ 332 h 518"/>
              <a:gd name="T34" fmla="*/ 1349 w 1797"/>
              <a:gd name="T35" fmla="*/ 387 h 518"/>
              <a:gd name="T36" fmla="*/ 1214 w 1797"/>
              <a:gd name="T37" fmla="*/ 406 h 518"/>
              <a:gd name="T38" fmla="*/ 1235 w 1797"/>
              <a:gd name="T39" fmla="*/ 427 h 518"/>
              <a:gd name="T40" fmla="*/ 1227 w 1797"/>
              <a:gd name="T41" fmla="*/ 509 h 518"/>
              <a:gd name="T42" fmla="*/ 1170 w 1797"/>
              <a:gd name="T43" fmla="*/ 516 h 518"/>
              <a:gd name="T44" fmla="*/ 1141 w 1797"/>
              <a:gd name="T45" fmla="*/ 427 h 518"/>
              <a:gd name="T46" fmla="*/ 1114 w 1797"/>
              <a:gd name="T47" fmla="*/ 419 h 518"/>
              <a:gd name="T48" fmla="*/ 984 w 1797"/>
              <a:gd name="T49" fmla="*/ 464 h 518"/>
              <a:gd name="T50" fmla="*/ 838 w 1797"/>
              <a:gd name="T51" fmla="*/ 487 h 518"/>
              <a:gd name="T52" fmla="*/ 798 w 1797"/>
              <a:gd name="T53" fmla="*/ 452 h 518"/>
              <a:gd name="T54" fmla="*/ 648 w 1797"/>
              <a:gd name="T55" fmla="*/ 418 h 518"/>
              <a:gd name="T56" fmla="*/ 663 w 1797"/>
              <a:gd name="T57" fmla="*/ 471 h 518"/>
              <a:gd name="T58" fmla="*/ 625 w 1797"/>
              <a:gd name="T59" fmla="*/ 516 h 518"/>
              <a:gd name="T60" fmla="*/ 561 w 1797"/>
              <a:gd name="T61" fmla="*/ 502 h 518"/>
              <a:gd name="T62" fmla="*/ 553 w 1797"/>
              <a:gd name="T63" fmla="*/ 432 h 518"/>
              <a:gd name="T64" fmla="*/ 580 w 1797"/>
              <a:gd name="T65" fmla="*/ 406 h 518"/>
              <a:gd name="T66" fmla="*/ 325 w 1797"/>
              <a:gd name="T67" fmla="*/ 374 h 518"/>
              <a:gd name="T68" fmla="*/ 11 w 1797"/>
              <a:gd name="T69" fmla="*/ 331 h 518"/>
              <a:gd name="T70" fmla="*/ 0 w 1797"/>
              <a:gd name="T71" fmla="*/ 31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97" h="518">
                <a:moveTo>
                  <a:pt x="0" y="317"/>
                </a:moveTo>
                <a:cubicBezTo>
                  <a:pt x="37" y="320"/>
                  <a:pt x="73" y="322"/>
                  <a:pt x="110" y="325"/>
                </a:cubicBezTo>
                <a:cubicBezTo>
                  <a:pt x="199" y="335"/>
                  <a:pt x="288" y="344"/>
                  <a:pt x="377" y="354"/>
                </a:cubicBezTo>
                <a:cubicBezTo>
                  <a:pt x="447" y="362"/>
                  <a:pt x="516" y="370"/>
                  <a:pt x="586" y="377"/>
                </a:cubicBezTo>
                <a:cubicBezTo>
                  <a:pt x="653" y="384"/>
                  <a:pt x="719" y="393"/>
                  <a:pt x="787" y="394"/>
                </a:cubicBezTo>
                <a:cubicBezTo>
                  <a:pt x="795" y="394"/>
                  <a:pt x="799" y="392"/>
                  <a:pt x="801" y="384"/>
                </a:cubicBezTo>
                <a:cubicBezTo>
                  <a:pt x="806" y="361"/>
                  <a:pt x="807" y="361"/>
                  <a:pt x="783" y="357"/>
                </a:cubicBezTo>
                <a:cubicBezTo>
                  <a:pt x="718" y="346"/>
                  <a:pt x="652" y="334"/>
                  <a:pt x="586" y="322"/>
                </a:cubicBezTo>
                <a:cubicBezTo>
                  <a:pt x="582" y="322"/>
                  <a:pt x="573" y="323"/>
                  <a:pt x="575" y="315"/>
                </a:cubicBezTo>
                <a:cubicBezTo>
                  <a:pt x="576" y="308"/>
                  <a:pt x="583" y="309"/>
                  <a:pt x="589" y="310"/>
                </a:cubicBezTo>
                <a:cubicBezTo>
                  <a:pt x="657" y="320"/>
                  <a:pt x="726" y="329"/>
                  <a:pt x="794" y="339"/>
                </a:cubicBezTo>
                <a:cubicBezTo>
                  <a:pt x="808" y="341"/>
                  <a:pt x="815" y="333"/>
                  <a:pt x="822" y="326"/>
                </a:cubicBezTo>
                <a:cubicBezTo>
                  <a:pt x="837" y="312"/>
                  <a:pt x="850" y="296"/>
                  <a:pt x="869" y="288"/>
                </a:cubicBezTo>
                <a:cubicBezTo>
                  <a:pt x="879" y="283"/>
                  <a:pt x="883" y="277"/>
                  <a:pt x="883" y="265"/>
                </a:cubicBezTo>
                <a:cubicBezTo>
                  <a:pt x="884" y="185"/>
                  <a:pt x="886" y="105"/>
                  <a:pt x="888" y="25"/>
                </a:cubicBezTo>
                <a:cubicBezTo>
                  <a:pt x="888" y="17"/>
                  <a:pt x="891" y="10"/>
                  <a:pt x="893" y="0"/>
                </a:cubicBezTo>
                <a:cubicBezTo>
                  <a:pt x="901" y="9"/>
                  <a:pt x="903" y="17"/>
                  <a:pt x="903" y="26"/>
                </a:cubicBezTo>
                <a:cubicBezTo>
                  <a:pt x="905" y="106"/>
                  <a:pt x="908" y="187"/>
                  <a:pt x="910" y="267"/>
                </a:cubicBezTo>
                <a:cubicBezTo>
                  <a:pt x="910" y="277"/>
                  <a:pt x="913" y="284"/>
                  <a:pt x="922" y="287"/>
                </a:cubicBezTo>
                <a:cubicBezTo>
                  <a:pt x="943" y="295"/>
                  <a:pt x="957" y="311"/>
                  <a:pt x="971" y="327"/>
                </a:cubicBezTo>
                <a:cubicBezTo>
                  <a:pt x="981" y="338"/>
                  <a:pt x="992" y="340"/>
                  <a:pt x="1007" y="338"/>
                </a:cubicBezTo>
                <a:cubicBezTo>
                  <a:pt x="1074" y="328"/>
                  <a:pt x="1140" y="319"/>
                  <a:pt x="1207" y="310"/>
                </a:cubicBezTo>
                <a:cubicBezTo>
                  <a:pt x="1211" y="310"/>
                  <a:pt x="1214" y="314"/>
                  <a:pt x="1218" y="316"/>
                </a:cubicBezTo>
                <a:cubicBezTo>
                  <a:pt x="1215" y="318"/>
                  <a:pt x="1212" y="321"/>
                  <a:pt x="1209" y="322"/>
                </a:cubicBezTo>
                <a:cubicBezTo>
                  <a:pt x="1138" y="334"/>
                  <a:pt x="1067" y="347"/>
                  <a:pt x="996" y="359"/>
                </a:cubicBezTo>
                <a:cubicBezTo>
                  <a:pt x="993" y="360"/>
                  <a:pt x="989" y="364"/>
                  <a:pt x="989" y="367"/>
                </a:cubicBezTo>
                <a:cubicBezTo>
                  <a:pt x="989" y="374"/>
                  <a:pt x="990" y="382"/>
                  <a:pt x="991" y="389"/>
                </a:cubicBezTo>
                <a:cubicBezTo>
                  <a:pt x="992" y="391"/>
                  <a:pt x="996" y="394"/>
                  <a:pt x="999" y="394"/>
                </a:cubicBezTo>
                <a:cubicBezTo>
                  <a:pt x="1044" y="391"/>
                  <a:pt x="1088" y="389"/>
                  <a:pt x="1133" y="385"/>
                </a:cubicBezTo>
                <a:cubicBezTo>
                  <a:pt x="1211" y="377"/>
                  <a:pt x="1288" y="368"/>
                  <a:pt x="1366" y="360"/>
                </a:cubicBezTo>
                <a:cubicBezTo>
                  <a:pt x="1464" y="349"/>
                  <a:pt x="1563" y="338"/>
                  <a:pt x="1661" y="328"/>
                </a:cubicBezTo>
                <a:cubicBezTo>
                  <a:pt x="1703" y="323"/>
                  <a:pt x="1744" y="320"/>
                  <a:pt x="1786" y="316"/>
                </a:cubicBezTo>
                <a:cubicBezTo>
                  <a:pt x="1789" y="316"/>
                  <a:pt x="1793" y="317"/>
                  <a:pt x="1796" y="317"/>
                </a:cubicBezTo>
                <a:cubicBezTo>
                  <a:pt x="1797" y="325"/>
                  <a:pt x="1793" y="331"/>
                  <a:pt x="1785" y="332"/>
                </a:cubicBezTo>
                <a:cubicBezTo>
                  <a:pt x="1732" y="338"/>
                  <a:pt x="1678" y="345"/>
                  <a:pt x="1625" y="352"/>
                </a:cubicBezTo>
                <a:cubicBezTo>
                  <a:pt x="1533" y="364"/>
                  <a:pt x="1441" y="376"/>
                  <a:pt x="1349" y="387"/>
                </a:cubicBezTo>
                <a:cubicBezTo>
                  <a:pt x="1307" y="393"/>
                  <a:pt x="1264" y="397"/>
                  <a:pt x="1221" y="402"/>
                </a:cubicBezTo>
                <a:cubicBezTo>
                  <a:pt x="1219" y="402"/>
                  <a:pt x="1214" y="405"/>
                  <a:pt x="1214" y="406"/>
                </a:cubicBezTo>
                <a:cubicBezTo>
                  <a:pt x="1214" y="409"/>
                  <a:pt x="1216" y="414"/>
                  <a:pt x="1218" y="416"/>
                </a:cubicBezTo>
                <a:cubicBezTo>
                  <a:pt x="1223" y="421"/>
                  <a:pt x="1229" y="424"/>
                  <a:pt x="1235" y="427"/>
                </a:cubicBezTo>
                <a:cubicBezTo>
                  <a:pt x="1248" y="434"/>
                  <a:pt x="1250" y="445"/>
                  <a:pt x="1248" y="457"/>
                </a:cubicBezTo>
                <a:cubicBezTo>
                  <a:pt x="1246" y="476"/>
                  <a:pt x="1242" y="495"/>
                  <a:pt x="1227" y="509"/>
                </a:cubicBezTo>
                <a:cubicBezTo>
                  <a:pt x="1221" y="514"/>
                  <a:pt x="1215" y="517"/>
                  <a:pt x="1207" y="516"/>
                </a:cubicBezTo>
                <a:cubicBezTo>
                  <a:pt x="1195" y="516"/>
                  <a:pt x="1182" y="516"/>
                  <a:pt x="1170" y="516"/>
                </a:cubicBezTo>
                <a:cubicBezTo>
                  <a:pt x="1162" y="517"/>
                  <a:pt x="1155" y="514"/>
                  <a:pt x="1150" y="509"/>
                </a:cubicBezTo>
                <a:cubicBezTo>
                  <a:pt x="1127" y="486"/>
                  <a:pt x="1120" y="455"/>
                  <a:pt x="1141" y="427"/>
                </a:cubicBezTo>
                <a:cubicBezTo>
                  <a:pt x="1142" y="425"/>
                  <a:pt x="1144" y="423"/>
                  <a:pt x="1146" y="419"/>
                </a:cubicBezTo>
                <a:cubicBezTo>
                  <a:pt x="1134" y="419"/>
                  <a:pt x="1124" y="417"/>
                  <a:pt x="1114" y="419"/>
                </a:cubicBezTo>
                <a:cubicBezTo>
                  <a:pt x="1075" y="429"/>
                  <a:pt x="1036" y="440"/>
                  <a:pt x="997" y="451"/>
                </a:cubicBezTo>
                <a:cubicBezTo>
                  <a:pt x="991" y="453"/>
                  <a:pt x="986" y="456"/>
                  <a:pt x="984" y="464"/>
                </a:cubicBezTo>
                <a:cubicBezTo>
                  <a:pt x="982" y="478"/>
                  <a:pt x="970" y="487"/>
                  <a:pt x="956" y="487"/>
                </a:cubicBezTo>
                <a:cubicBezTo>
                  <a:pt x="916" y="487"/>
                  <a:pt x="877" y="487"/>
                  <a:pt x="838" y="487"/>
                </a:cubicBezTo>
                <a:cubicBezTo>
                  <a:pt x="823" y="487"/>
                  <a:pt x="813" y="480"/>
                  <a:pt x="810" y="466"/>
                </a:cubicBezTo>
                <a:cubicBezTo>
                  <a:pt x="809" y="458"/>
                  <a:pt x="805" y="454"/>
                  <a:pt x="798" y="452"/>
                </a:cubicBezTo>
                <a:cubicBezTo>
                  <a:pt x="758" y="441"/>
                  <a:pt x="719" y="429"/>
                  <a:pt x="679" y="419"/>
                </a:cubicBezTo>
                <a:cubicBezTo>
                  <a:pt x="670" y="416"/>
                  <a:pt x="660" y="418"/>
                  <a:pt x="648" y="418"/>
                </a:cubicBezTo>
                <a:cubicBezTo>
                  <a:pt x="651" y="423"/>
                  <a:pt x="652" y="426"/>
                  <a:pt x="654" y="429"/>
                </a:cubicBezTo>
                <a:cubicBezTo>
                  <a:pt x="663" y="442"/>
                  <a:pt x="666" y="455"/>
                  <a:pt x="663" y="471"/>
                </a:cubicBezTo>
                <a:cubicBezTo>
                  <a:pt x="660" y="487"/>
                  <a:pt x="653" y="500"/>
                  <a:pt x="642" y="510"/>
                </a:cubicBezTo>
                <a:cubicBezTo>
                  <a:pt x="638" y="514"/>
                  <a:pt x="631" y="516"/>
                  <a:pt x="625" y="516"/>
                </a:cubicBezTo>
                <a:cubicBezTo>
                  <a:pt x="614" y="517"/>
                  <a:pt x="602" y="515"/>
                  <a:pt x="591" y="517"/>
                </a:cubicBezTo>
                <a:cubicBezTo>
                  <a:pt x="577" y="518"/>
                  <a:pt x="568" y="511"/>
                  <a:pt x="561" y="502"/>
                </a:cubicBezTo>
                <a:cubicBezTo>
                  <a:pt x="550" y="489"/>
                  <a:pt x="543" y="474"/>
                  <a:pt x="543" y="458"/>
                </a:cubicBezTo>
                <a:cubicBezTo>
                  <a:pt x="542" y="449"/>
                  <a:pt x="543" y="438"/>
                  <a:pt x="553" y="432"/>
                </a:cubicBezTo>
                <a:cubicBezTo>
                  <a:pt x="560" y="427"/>
                  <a:pt x="568" y="422"/>
                  <a:pt x="574" y="417"/>
                </a:cubicBezTo>
                <a:cubicBezTo>
                  <a:pt x="577" y="414"/>
                  <a:pt x="578" y="410"/>
                  <a:pt x="580" y="406"/>
                </a:cubicBezTo>
                <a:cubicBezTo>
                  <a:pt x="577" y="405"/>
                  <a:pt x="574" y="402"/>
                  <a:pt x="571" y="402"/>
                </a:cubicBezTo>
                <a:cubicBezTo>
                  <a:pt x="489" y="392"/>
                  <a:pt x="407" y="384"/>
                  <a:pt x="325" y="374"/>
                </a:cubicBezTo>
                <a:cubicBezTo>
                  <a:pt x="244" y="364"/>
                  <a:pt x="162" y="351"/>
                  <a:pt x="81" y="340"/>
                </a:cubicBezTo>
                <a:cubicBezTo>
                  <a:pt x="58" y="336"/>
                  <a:pt x="34" y="334"/>
                  <a:pt x="11" y="331"/>
                </a:cubicBezTo>
                <a:cubicBezTo>
                  <a:pt x="7" y="331"/>
                  <a:pt x="3" y="328"/>
                  <a:pt x="0" y="326"/>
                </a:cubicBezTo>
                <a:cubicBezTo>
                  <a:pt x="0" y="323"/>
                  <a:pt x="0" y="320"/>
                  <a:pt x="0" y="317"/>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cxnSp>
        <p:nvCxnSpPr>
          <p:cNvPr id="7" name="直接箭头连接符 6"/>
          <p:cNvCxnSpPr/>
          <p:nvPr userDrawn="1"/>
        </p:nvCxnSpPr>
        <p:spPr>
          <a:xfrm>
            <a:off x="3062868" y="3204389"/>
            <a:ext cx="6029093" cy="0"/>
          </a:xfrm>
          <a:prstGeom prst="straightConnector1">
            <a:avLst/>
          </a:prstGeom>
          <a:ln>
            <a:solidFill>
              <a:srgbClr val="E6CDAD"/>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3" name="文本占位符 11"/>
          <p:cNvSpPr>
            <a:spLocks noGrp="1"/>
          </p:cNvSpPr>
          <p:nvPr>
            <p:ph type="body" sz="quarter" idx="11" hasCustomPrompt="1"/>
          </p:nvPr>
        </p:nvSpPr>
        <p:spPr>
          <a:xfrm>
            <a:off x="3327400" y="1123404"/>
            <a:ext cx="5537200" cy="2391424"/>
          </a:xfrm>
          <a:prstGeom prst="rect">
            <a:avLst/>
          </a:prstGeom>
        </p:spPr>
        <p:txBody>
          <a:bodyPr>
            <a:spAutoFit/>
          </a:bodyPr>
          <a:lstStyle>
            <a:lvl1pPr marL="0" indent="0" algn="ctr">
              <a:buNone/>
              <a:defRPr sz="16600" b="1">
                <a:solidFill>
                  <a:schemeClr val="accent1"/>
                </a:solidFill>
              </a:defRPr>
            </a:lvl1pPr>
          </a:lstStyle>
          <a:p>
            <a:pPr lvl="0"/>
            <a:r>
              <a:rPr lang="en-US" altLang="zh-CN" dirty="0"/>
              <a:t>2016</a:t>
            </a:r>
            <a:endParaRPr lang="zh-CN" altLang="en-US" dirty="0"/>
          </a:p>
        </p:txBody>
      </p:sp>
      <p:sp>
        <p:nvSpPr>
          <p:cNvPr id="14" name="文本占位符 11"/>
          <p:cNvSpPr>
            <a:spLocks noGrp="1"/>
          </p:cNvSpPr>
          <p:nvPr>
            <p:ph type="body" sz="quarter" idx="12" hasCustomPrompt="1"/>
          </p:nvPr>
        </p:nvSpPr>
        <p:spPr>
          <a:xfrm>
            <a:off x="2628900" y="3292990"/>
            <a:ext cx="6934200" cy="757130"/>
          </a:xfrm>
          <a:prstGeom prst="rect">
            <a:avLst/>
          </a:prstGeom>
        </p:spPr>
        <p:txBody>
          <a:bodyPr wrap="square">
            <a:spAutoFit/>
          </a:bodyPr>
          <a:lstStyle>
            <a:lvl1pPr marL="0" indent="0" algn="ctr">
              <a:buNone/>
              <a:defRPr sz="4800" b="1">
                <a:solidFill>
                  <a:schemeClr val="accent1"/>
                </a:solidFill>
              </a:defRPr>
            </a:lvl1pPr>
          </a:lstStyle>
          <a:p>
            <a:pPr lvl="0"/>
            <a:r>
              <a:rPr lang="zh-CN" altLang="en-US" dirty="0"/>
              <a:t>物流行业公司年终总结</a:t>
            </a:r>
          </a:p>
        </p:txBody>
      </p:sp>
      <p:sp>
        <p:nvSpPr>
          <p:cNvPr id="15" name="文本占位符 11"/>
          <p:cNvSpPr>
            <a:spLocks noGrp="1"/>
          </p:cNvSpPr>
          <p:nvPr>
            <p:ph type="body" sz="quarter" idx="13" hasCustomPrompt="1"/>
          </p:nvPr>
        </p:nvSpPr>
        <p:spPr>
          <a:xfrm>
            <a:off x="3353733" y="4103389"/>
            <a:ext cx="5537200" cy="341632"/>
          </a:xfrm>
          <a:prstGeom prst="rect">
            <a:avLst/>
          </a:prstGeom>
        </p:spPr>
        <p:txBody>
          <a:bodyPr>
            <a:spAutoFit/>
          </a:bodyPr>
          <a:lstStyle>
            <a:lvl1pPr marL="0" indent="0" algn="ctr">
              <a:buNone/>
              <a:defRPr sz="1800" b="0">
                <a:solidFill>
                  <a:schemeClr val="accent1"/>
                </a:solidFill>
              </a:defRPr>
            </a:lvl1pPr>
          </a:lstStyle>
          <a:p>
            <a:pPr lvl="0"/>
            <a:r>
              <a:rPr lang="en-US" altLang="zh-CN" dirty="0"/>
              <a:t>PRESENTED BY OfficePLUS</a:t>
            </a:r>
          </a:p>
        </p:txBody>
      </p:sp>
    </p:spTree>
    <p:extLst>
      <p:ext uri="{BB962C8B-B14F-4D97-AF65-F5344CB8AC3E}">
        <p14:creationId xmlns:p14="http://schemas.microsoft.com/office/powerpoint/2010/main" val="298250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模板使用技巧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088317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关注服务号">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3685508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使用小程序">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C50F7A0F-4C8A-4DA1-8AA3-1810FF4E70A3}"/>
              </a:ext>
            </a:extLst>
          </p:cNvPr>
          <p:cNvPicPr>
            <a:picLocks noChangeAspect="1"/>
          </p:cNvPicPr>
          <p:nvPr userDrawn="1"/>
        </p:nvPicPr>
        <p:blipFill rotWithShape="1">
          <a:blip r:embed="rId2">
            <a:clrChange>
              <a:clrFrom>
                <a:srgbClr val="FFFFFF"/>
              </a:clrFrom>
              <a:clrTo>
                <a:srgbClr val="FFFFFF">
                  <a:alpha val="0"/>
                </a:srgbClr>
              </a:clrTo>
            </a:clrChange>
          </a:blip>
          <a:srcRect l="13924" t="13924" r="13924" b="13924"/>
          <a:stretch/>
        </p:blipFill>
        <p:spPr>
          <a:xfrm>
            <a:off x="4705130" y="1673081"/>
            <a:ext cx="2743200" cy="2743200"/>
          </a:xfrm>
          <a:prstGeom prst="rect">
            <a:avLst/>
          </a:prstGeom>
        </p:spPr>
      </p:pic>
      <p:pic>
        <p:nvPicPr>
          <p:cNvPr id="15" name="图片 14">
            <a:extLst>
              <a:ext uri="{FF2B5EF4-FFF2-40B4-BE49-F238E27FC236}">
                <a16:creationId xmlns:a16="http://schemas.microsoft.com/office/drawing/2014/main" id="{260AD2DE-F13F-4332-90AE-87C7001EAD9A}"/>
              </a:ext>
            </a:extLst>
          </p:cNvPr>
          <p:cNvPicPr>
            <a:picLocks noChangeAspect="1"/>
          </p:cNvPicPr>
          <p:nvPr userDrawn="1"/>
        </p:nvPicPr>
        <p:blipFill rotWithShape="1">
          <a:blip r:embed="rId3">
            <a:clrChange>
              <a:clrFrom>
                <a:srgbClr val="FFFFFF"/>
              </a:clrFrom>
              <a:clrTo>
                <a:srgbClr val="FFFFFF">
                  <a:alpha val="0"/>
                </a:srgbClr>
              </a:clrTo>
            </a:clrChange>
          </a:blip>
          <a:srcRect l="14439" r="14439"/>
          <a:stretch/>
        </p:blipFill>
        <p:spPr>
          <a:xfrm>
            <a:off x="8519321" y="1673081"/>
            <a:ext cx="2743200" cy="2743200"/>
          </a:xfrm>
          <a:prstGeom prst="rect">
            <a:avLst/>
          </a:prstGeom>
        </p:spPr>
      </p:pic>
      <p:pic>
        <p:nvPicPr>
          <p:cNvPr id="16" name="图片 15">
            <a:extLst>
              <a:ext uri="{FF2B5EF4-FFF2-40B4-BE49-F238E27FC236}">
                <a16:creationId xmlns:a16="http://schemas.microsoft.com/office/drawing/2014/main" id="{19418449-E7C2-4E37-8045-DD4782B12524}"/>
              </a:ext>
            </a:extLst>
          </p:cNvPr>
          <p:cNvPicPr>
            <a:picLocks noChangeAspect="1"/>
          </p:cNvPicPr>
          <p:nvPr userDrawn="1"/>
        </p:nvPicPr>
        <p:blipFill>
          <a:blip r:embed="rId4">
            <a:clrChange>
              <a:clrFrom>
                <a:srgbClr val="FFFFFF"/>
              </a:clrFrom>
              <a:clrTo>
                <a:srgbClr val="FFFFFF">
                  <a:alpha val="0"/>
                </a:srgbClr>
              </a:clrTo>
            </a:clrChange>
          </a:blip>
          <a:stretch>
            <a:fillRect/>
          </a:stretch>
        </p:blipFill>
        <p:spPr>
          <a:xfrm>
            <a:off x="980965" y="1673081"/>
            <a:ext cx="2743200" cy="2743200"/>
          </a:xfrm>
          <a:prstGeom prst="rect">
            <a:avLst/>
          </a:prstGeom>
        </p:spPr>
      </p:pic>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微软小蜜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5"/>
            <a:extLst>
              <a:ext uri="{FF2B5EF4-FFF2-40B4-BE49-F238E27FC236}">
                <a16:creationId xmlns:a16="http://schemas.microsoft.com/office/drawing/2014/main" id="{46C855E7-2DCA-4970-A954-7CB7F69FADAB}"/>
              </a:ext>
            </a:extLst>
          </p:cNvPr>
          <p:cNvPicPr>
            <a:picLocks noChangeAspect="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524830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en-US" altLang="zh-CN" sz="1400" b="0" i="0" u="none" strike="noStrike" kern="0" cap="none" spc="0" normalizeH="0" baseline="0" noProof="0" dirty="0">
                <a:ln>
                  <a:noFill/>
                </a:ln>
                <a:solidFill>
                  <a:srgbClr val="FFFFFF"/>
                </a:solidFill>
                <a:effectLst/>
                <a:uLnTx/>
                <a:uFillTx/>
                <a:latin typeface="Segoe UI Light"/>
                <a:ea typeface="微软雅黑" charset="0"/>
                <a:cs typeface="Segoe UI Light"/>
              </a:rPr>
              <a:t>Arial</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20919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三项目录">
    <p:spTree>
      <p:nvGrpSpPr>
        <p:cNvPr id="1" name=""/>
        <p:cNvGrpSpPr/>
        <p:nvPr/>
      </p:nvGrpSpPr>
      <p:grpSpPr>
        <a:xfrm>
          <a:off x="0" y="0"/>
          <a:ext cx="0" cy="0"/>
          <a:chOff x="0" y="0"/>
          <a:chExt cx="0" cy="0"/>
        </a:xfrm>
      </p:grpSpPr>
      <p:cxnSp>
        <p:nvCxnSpPr>
          <p:cNvPr id="2" name="直接箭头连接符 1"/>
          <p:cNvCxnSpPr/>
          <p:nvPr userDrawn="1"/>
        </p:nvCxnSpPr>
        <p:spPr>
          <a:xfrm>
            <a:off x="353896" y="1196273"/>
            <a:ext cx="11503142" cy="0"/>
          </a:xfrm>
          <a:prstGeom prst="straightConnector1">
            <a:avLst/>
          </a:prstGeom>
          <a:ln>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1" name="文本占位符 11"/>
          <p:cNvSpPr>
            <a:spLocks noGrp="1"/>
          </p:cNvSpPr>
          <p:nvPr>
            <p:ph type="body" sz="quarter" idx="10" hasCustomPrompt="1"/>
          </p:nvPr>
        </p:nvSpPr>
        <p:spPr>
          <a:xfrm>
            <a:off x="353896" y="409679"/>
            <a:ext cx="5537200" cy="590931"/>
          </a:xfrm>
          <a:prstGeom prst="rect">
            <a:avLst/>
          </a:prstGeom>
        </p:spPr>
        <p:txBody>
          <a:bodyPr>
            <a:spAutoFit/>
          </a:bodyPr>
          <a:lstStyle>
            <a:lvl1pPr marL="0" indent="0" algn="l">
              <a:buNone/>
              <a:defRPr sz="3600" b="1">
                <a:solidFill>
                  <a:schemeClr val="accent1"/>
                </a:solidFill>
              </a:defRPr>
            </a:lvl1pPr>
          </a:lstStyle>
          <a:p>
            <a:pPr lvl="0"/>
            <a:r>
              <a:rPr lang="zh-CN" altLang="en-US" dirty="0"/>
              <a:t>目录 </a:t>
            </a:r>
            <a:r>
              <a:rPr lang="en-US" altLang="zh-CN" dirty="0"/>
              <a:t>CONTENT</a:t>
            </a:r>
          </a:p>
        </p:txBody>
      </p:sp>
      <p:sp>
        <p:nvSpPr>
          <p:cNvPr id="22" name="文本占位符 11"/>
          <p:cNvSpPr>
            <a:spLocks noGrp="1"/>
          </p:cNvSpPr>
          <p:nvPr>
            <p:ph type="body" sz="quarter" idx="11" hasCustomPrompt="1"/>
          </p:nvPr>
        </p:nvSpPr>
        <p:spPr>
          <a:xfrm>
            <a:off x="310121" y="1537003"/>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3" name="文本占位符 11"/>
          <p:cNvSpPr>
            <a:spLocks noGrp="1"/>
          </p:cNvSpPr>
          <p:nvPr>
            <p:ph type="body" sz="quarter" idx="12" hasCustomPrompt="1"/>
          </p:nvPr>
        </p:nvSpPr>
        <p:spPr>
          <a:xfrm>
            <a:off x="1416990" y="1568746"/>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4" name="文本占位符 11"/>
          <p:cNvSpPr>
            <a:spLocks noGrp="1"/>
          </p:cNvSpPr>
          <p:nvPr>
            <p:ph type="body" sz="quarter" idx="13" hasCustomPrompt="1"/>
          </p:nvPr>
        </p:nvSpPr>
        <p:spPr>
          <a:xfrm>
            <a:off x="1416989" y="1865975"/>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25" name="文本占位符 11"/>
          <p:cNvSpPr>
            <a:spLocks noGrp="1"/>
          </p:cNvSpPr>
          <p:nvPr>
            <p:ph type="body" sz="quarter" idx="14" hasCustomPrompt="1"/>
          </p:nvPr>
        </p:nvSpPr>
        <p:spPr>
          <a:xfrm>
            <a:off x="310121" y="2800940"/>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6" name="文本占位符 11"/>
          <p:cNvSpPr>
            <a:spLocks noGrp="1"/>
          </p:cNvSpPr>
          <p:nvPr>
            <p:ph type="body" sz="quarter" idx="15" hasCustomPrompt="1"/>
          </p:nvPr>
        </p:nvSpPr>
        <p:spPr>
          <a:xfrm>
            <a:off x="310121" y="4060608"/>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8" name="文本占位符 11"/>
          <p:cNvSpPr>
            <a:spLocks noGrp="1"/>
          </p:cNvSpPr>
          <p:nvPr>
            <p:ph type="body" sz="quarter" idx="17" hasCustomPrompt="1"/>
          </p:nvPr>
        </p:nvSpPr>
        <p:spPr>
          <a:xfrm>
            <a:off x="1416990" y="2851498"/>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9" name="文本占位符 11"/>
          <p:cNvSpPr>
            <a:spLocks noGrp="1"/>
          </p:cNvSpPr>
          <p:nvPr>
            <p:ph type="body" sz="quarter" idx="18" hasCustomPrompt="1"/>
          </p:nvPr>
        </p:nvSpPr>
        <p:spPr>
          <a:xfrm>
            <a:off x="1416989" y="3148727"/>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0" name="文本占位符 11"/>
          <p:cNvSpPr>
            <a:spLocks noGrp="1"/>
          </p:cNvSpPr>
          <p:nvPr>
            <p:ph type="body" sz="quarter" idx="19" hasCustomPrompt="1"/>
          </p:nvPr>
        </p:nvSpPr>
        <p:spPr>
          <a:xfrm>
            <a:off x="1416990" y="4111166"/>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1" name="文本占位符 11"/>
          <p:cNvSpPr>
            <a:spLocks noGrp="1"/>
          </p:cNvSpPr>
          <p:nvPr>
            <p:ph type="body" sz="quarter" idx="20" hasCustomPrompt="1"/>
          </p:nvPr>
        </p:nvSpPr>
        <p:spPr>
          <a:xfrm>
            <a:off x="1416989" y="4408395"/>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Tree>
    <p:extLst>
      <p:ext uri="{BB962C8B-B14F-4D97-AF65-F5344CB8AC3E}">
        <p14:creationId xmlns:p14="http://schemas.microsoft.com/office/powerpoint/2010/main" val="2827969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四项目录">
    <p:spTree>
      <p:nvGrpSpPr>
        <p:cNvPr id="1" name=""/>
        <p:cNvGrpSpPr/>
        <p:nvPr/>
      </p:nvGrpSpPr>
      <p:grpSpPr>
        <a:xfrm>
          <a:off x="0" y="0"/>
          <a:ext cx="0" cy="0"/>
          <a:chOff x="0" y="0"/>
          <a:chExt cx="0" cy="0"/>
        </a:xfrm>
      </p:grpSpPr>
      <p:cxnSp>
        <p:nvCxnSpPr>
          <p:cNvPr id="2" name="直接箭头连接符 1"/>
          <p:cNvCxnSpPr/>
          <p:nvPr userDrawn="1"/>
        </p:nvCxnSpPr>
        <p:spPr>
          <a:xfrm>
            <a:off x="353896" y="1196273"/>
            <a:ext cx="11503142" cy="0"/>
          </a:xfrm>
          <a:prstGeom prst="straightConnector1">
            <a:avLst/>
          </a:prstGeom>
          <a:ln>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1" name="文本占位符 11"/>
          <p:cNvSpPr>
            <a:spLocks noGrp="1"/>
          </p:cNvSpPr>
          <p:nvPr>
            <p:ph type="body" sz="quarter" idx="10" hasCustomPrompt="1"/>
          </p:nvPr>
        </p:nvSpPr>
        <p:spPr>
          <a:xfrm>
            <a:off x="353896" y="409679"/>
            <a:ext cx="5537200" cy="590931"/>
          </a:xfrm>
          <a:prstGeom prst="rect">
            <a:avLst/>
          </a:prstGeom>
        </p:spPr>
        <p:txBody>
          <a:bodyPr>
            <a:spAutoFit/>
          </a:bodyPr>
          <a:lstStyle>
            <a:lvl1pPr marL="0" indent="0" algn="l">
              <a:buNone/>
              <a:defRPr sz="3600" b="1">
                <a:solidFill>
                  <a:schemeClr val="accent1"/>
                </a:solidFill>
              </a:defRPr>
            </a:lvl1pPr>
          </a:lstStyle>
          <a:p>
            <a:pPr lvl="0"/>
            <a:r>
              <a:rPr lang="zh-CN" altLang="en-US" dirty="0"/>
              <a:t>目录 </a:t>
            </a:r>
            <a:r>
              <a:rPr lang="en-US" altLang="zh-CN" dirty="0"/>
              <a:t>CONTENT</a:t>
            </a:r>
          </a:p>
        </p:txBody>
      </p:sp>
      <p:sp>
        <p:nvSpPr>
          <p:cNvPr id="22" name="文本占位符 11"/>
          <p:cNvSpPr>
            <a:spLocks noGrp="1"/>
          </p:cNvSpPr>
          <p:nvPr>
            <p:ph type="body" sz="quarter" idx="11" hasCustomPrompt="1"/>
          </p:nvPr>
        </p:nvSpPr>
        <p:spPr>
          <a:xfrm>
            <a:off x="310121" y="1537003"/>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3" name="文本占位符 11"/>
          <p:cNvSpPr>
            <a:spLocks noGrp="1"/>
          </p:cNvSpPr>
          <p:nvPr>
            <p:ph type="body" sz="quarter" idx="12" hasCustomPrompt="1"/>
          </p:nvPr>
        </p:nvSpPr>
        <p:spPr>
          <a:xfrm>
            <a:off x="1416990" y="1568746"/>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4" name="文本占位符 11"/>
          <p:cNvSpPr>
            <a:spLocks noGrp="1"/>
          </p:cNvSpPr>
          <p:nvPr>
            <p:ph type="body" sz="quarter" idx="13" hasCustomPrompt="1"/>
          </p:nvPr>
        </p:nvSpPr>
        <p:spPr>
          <a:xfrm>
            <a:off x="1416989" y="1865975"/>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25" name="文本占位符 11"/>
          <p:cNvSpPr>
            <a:spLocks noGrp="1"/>
          </p:cNvSpPr>
          <p:nvPr>
            <p:ph type="body" sz="quarter" idx="14" hasCustomPrompt="1"/>
          </p:nvPr>
        </p:nvSpPr>
        <p:spPr>
          <a:xfrm>
            <a:off x="310121" y="2800940"/>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6" name="文本占位符 11"/>
          <p:cNvSpPr>
            <a:spLocks noGrp="1"/>
          </p:cNvSpPr>
          <p:nvPr>
            <p:ph type="body" sz="quarter" idx="15" hasCustomPrompt="1"/>
          </p:nvPr>
        </p:nvSpPr>
        <p:spPr>
          <a:xfrm>
            <a:off x="310121" y="4060608"/>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7" name="文本占位符 11"/>
          <p:cNvSpPr>
            <a:spLocks noGrp="1"/>
          </p:cNvSpPr>
          <p:nvPr>
            <p:ph type="body" sz="quarter" idx="16" hasCustomPrompt="1"/>
          </p:nvPr>
        </p:nvSpPr>
        <p:spPr>
          <a:xfrm>
            <a:off x="310121" y="5314635"/>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8" name="文本占位符 11"/>
          <p:cNvSpPr>
            <a:spLocks noGrp="1"/>
          </p:cNvSpPr>
          <p:nvPr>
            <p:ph type="body" sz="quarter" idx="17" hasCustomPrompt="1"/>
          </p:nvPr>
        </p:nvSpPr>
        <p:spPr>
          <a:xfrm>
            <a:off x="1416990" y="2851498"/>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9" name="文本占位符 11"/>
          <p:cNvSpPr>
            <a:spLocks noGrp="1"/>
          </p:cNvSpPr>
          <p:nvPr>
            <p:ph type="body" sz="quarter" idx="18" hasCustomPrompt="1"/>
          </p:nvPr>
        </p:nvSpPr>
        <p:spPr>
          <a:xfrm>
            <a:off x="1416989" y="3148727"/>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0" name="文本占位符 11"/>
          <p:cNvSpPr>
            <a:spLocks noGrp="1"/>
          </p:cNvSpPr>
          <p:nvPr>
            <p:ph type="body" sz="quarter" idx="19" hasCustomPrompt="1"/>
          </p:nvPr>
        </p:nvSpPr>
        <p:spPr>
          <a:xfrm>
            <a:off x="1416990" y="4111166"/>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1" name="文本占位符 11"/>
          <p:cNvSpPr>
            <a:spLocks noGrp="1"/>
          </p:cNvSpPr>
          <p:nvPr>
            <p:ph type="body" sz="quarter" idx="20" hasCustomPrompt="1"/>
          </p:nvPr>
        </p:nvSpPr>
        <p:spPr>
          <a:xfrm>
            <a:off x="1416989" y="4408395"/>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2" name="文本占位符 11"/>
          <p:cNvSpPr>
            <a:spLocks noGrp="1"/>
          </p:cNvSpPr>
          <p:nvPr>
            <p:ph type="body" sz="quarter" idx="21" hasCustomPrompt="1"/>
          </p:nvPr>
        </p:nvSpPr>
        <p:spPr>
          <a:xfrm>
            <a:off x="1416990" y="5365705"/>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3" name="文本占位符 11"/>
          <p:cNvSpPr>
            <a:spLocks noGrp="1"/>
          </p:cNvSpPr>
          <p:nvPr>
            <p:ph type="body" sz="quarter" idx="22" hasCustomPrompt="1"/>
          </p:nvPr>
        </p:nvSpPr>
        <p:spPr>
          <a:xfrm>
            <a:off x="1416989" y="5662934"/>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Tree>
    <p:extLst>
      <p:ext uri="{BB962C8B-B14F-4D97-AF65-F5344CB8AC3E}">
        <p14:creationId xmlns:p14="http://schemas.microsoft.com/office/powerpoint/2010/main" val="2266199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五项目录">
    <p:spTree>
      <p:nvGrpSpPr>
        <p:cNvPr id="1" name=""/>
        <p:cNvGrpSpPr/>
        <p:nvPr/>
      </p:nvGrpSpPr>
      <p:grpSpPr>
        <a:xfrm>
          <a:off x="0" y="0"/>
          <a:ext cx="0" cy="0"/>
          <a:chOff x="0" y="0"/>
          <a:chExt cx="0" cy="0"/>
        </a:xfrm>
      </p:grpSpPr>
      <p:cxnSp>
        <p:nvCxnSpPr>
          <p:cNvPr id="2" name="直接箭头连接符 1"/>
          <p:cNvCxnSpPr/>
          <p:nvPr userDrawn="1"/>
        </p:nvCxnSpPr>
        <p:spPr>
          <a:xfrm>
            <a:off x="353896" y="1196273"/>
            <a:ext cx="11503142" cy="0"/>
          </a:xfrm>
          <a:prstGeom prst="straightConnector1">
            <a:avLst/>
          </a:prstGeom>
          <a:ln>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1" name="文本占位符 11"/>
          <p:cNvSpPr>
            <a:spLocks noGrp="1"/>
          </p:cNvSpPr>
          <p:nvPr>
            <p:ph type="body" sz="quarter" idx="10" hasCustomPrompt="1"/>
          </p:nvPr>
        </p:nvSpPr>
        <p:spPr>
          <a:xfrm>
            <a:off x="353896" y="409679"/>
            <a:ext cx="5537200" cy="590931"/>
          </a:xfrm>
          <a:prstGeom prst="rect">
            <a:avLst/>
          </a:prstGeom>
        </p:spPr>
        <p:txBody>
          <a:bodyPr>
            <a:spAutoFit/>
          </a:bodyPr>
          <a:lstStyle>
            <a:lvl1pPr marL="0" indent="0" algn="l">
              <a:buNone/>
              <a:defRPr sz="3600" b="1">
                <a:solidFill>
                  <a:schemeClr val="accent1"/>
                </a:solidFill>
              </a:defRPr>
            </a:lvl1pPr>
          </a:lstStyle>
          <a:p>
            <a:pPr lvl="0"/>
            <a:r>
              <a:rPr lang="zh-CN" altLang="en-US" dirty="0"/>
              <a:t>目录 </a:t>
            </a:r>
            <a:r>
              <a:rPr lang="en-US" altLang="zh-CN" dirty="0"/>
              <a:t>CONTENT</a:t>
            </a:r>
          </a:p>
        </p:txBody>
      </p:sp>
      <p:sp>
        <p:nvSpPr>
          <p:cNvPr id="22" name="文本占位符 11"/>
          <p:cNvSpPr>
            <a:spLocks noGrp="1"/>
          </p:cNvSpPr>
          <p:nvPr>
            <p:ph type="body" sz="quarter" idx="11" hasCustomPrompt="1"/>
          </p:nvPr>
        </p:nvSpPr>
        <p:spPr>
          <a:xfrm>
            <a:off x="310121" y="1537003"/>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3" name="文本占位符 11"/>
          <p:cNvSpPr>
            <a:spLocks noGrp="1"/>
          </p:cNvSpPr>
          <p:nvPr>
            <p:ph type="body" sz="quarter" idx="12" hasCustomPrompt="1"/>
          </p:nvPr>
        </p:nvSpPr>
        <p:spPr>
          <a:xfrm>
            <a:off x="1416990" y="1568746"/>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4" name="文本占位符 11"/>
          <p:cNvSpPr>
            <a:spLocks noGrp="1"/>
          </p:cNvSpPr>
          <p:nvPr>
            <p:ph type="body" sz="quarter" idx="13" hasCustomPrompt="1"/>
          </p:nvPr>
        </p:nvSpPr>
        <p:spPr>
          <a:xfrm>
            <a:off x="1416989" y="1865975"/>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25" name="文本占位符 11"/>
          <p:cNvSpPr>
            <a:spLocks noGrp="1"/>
          </p:cNvSpPr>
          <p:nvPr>
            <p:ph type="body" sz="quarter" idx="14" hasCustomPrompt="1"/>
          </p:nvPr>
        </p:nvSpPr>
        <p:spPr>
          <a:xfrm>
            <a:off x="310121" y="2464150"/>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8" name="文本占位符 11"/>
          <p:cNvSpPr>
            <a:spLocks noGrp="1"/>
          </p:cNvSpPr>
          <p:nvPr>
            <p:ph type="body" sz="quarter" idx="17" hasCustomPrompt="1"/>
          </p:nvPr>
        </p:nvSpPr>
        <p:spPr>
          <a:xfrm>
            <a:off x="1416990" y="2514708"/>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9" name="文本占位符 11"/>
          <p:cNvSpPr>
            <a:spLocks noGrp="1"/>
          </p:cNvSpPr>
          <p:nvPr>
            <p:ph type="body" sz="quarter" idx="18" hasCustomPrompt="1"/>
          </p:nvPr>
        </p:nvSpPr>
        <p:spPr>
          <a:xfrm>
            <a:off x="1416989" y="2811937"/>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17" name="文本占位符 11"/>
          <p:cNvSpPr>
            <a:spLocks noGrp="1"/>
          </p:cNvSpPr>
          <p:nvPr>
            <p:ph type="body" sz="quarter" idx="19" hasCustomPrompt="1"/>
          </p:nvPr>
        </p:nvSpPr>
        <p:spPr>
          <a:xfrm>
            <a:off x="310121" y="3394212"/>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18" name="文本占位符 11"/>
          <p:cNvSpPr>
            <a:spLocks noGrp="1"/>
          </p:cNvSpPr>
          <p:nvPr>
            <p:ph type="body" sz="quarter" idx="20" hasCustomPrompt="1"/>
          </p:nvPr>
        </p:nvSpPr>
        <p:spPr>
          <a:xfrm>
            <a:off x="1416990" y="3425955"/>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19" name="文本占位符 11"/>
          <p:cNvSpPr>
            <a:spLocks noGrp="1"/>
          </p:cNvSpPr>
          <p:nvPr>
            <p:ph type="body" sz="quarter" idx="21" hasCustomPrompt="1"/>
          </p:nvPr>
        </p:nvSpPr>
        <p:spPr>
          <a:xfrm>
            <a:off x="1416989" y="3723184"/>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4" name="文本占位符 11"/>
          <p:cNvSpPr>
            <a:spLocks noGrp="1"/>
          </p:cNvSpPr>
          <p:nvPr>
            <p:ph type="body" sz="quarter" idx="22" hasCustomPrompt="1"/>
          </p:nvPr>
        </p:nvSpPr>
        <p:spPr>
          <a:xfrm>
            <a:off x="310121" y="4321359"/>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35" name="文本占位符 11"/>
          <p:cNvSpPr>
            <a:spLocks noGrp="1"/>
          </p:cNvSpPr>
          <p:nvPr>
            <p:ph type="body" sz="quarter" idx="23" hasCustomPrompt="1"/>
          </p:nvPr>
        </p:nvSpPr>
        <p:spPr>
          <a:xfrm>
            <a:off x="1416990" y="4371917"/>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6" name="文本占位符 11"/>
          <p:cNvSpPr>
            <a:spLocks noGrp="1"/>
          </p:cNvSpPr>
          <p:nvPr>
            <p:ph type="body" sz="quarter" idx="24" hasCustomPrompt="1"/>
          </p:nvPr>
        </p:nvSpPr>
        <p:spPr>
          <a:xfrm>
            <a:off x="1416989" y="4669146"/>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7" name="文本占位符 11"/>
          <p:cNvSpPr>
            <a:spLocks noGrp="1"/>
          </p:cNvSpPr>
          <p:nvPr>
            <p:ph type="body" sz="quarter" idx="25" hasCustomPrompt="1"/>
          </p:nvPr>
        </p:nvSpPr>
        <p:spPr>
          <a:xfrm>
            <a:off x="310121" y="5214595"/>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38" name="文本占位符 11"/>
          <p:cNvSpPr>
            <a:spLocks noGrp="1"/>
          </p:cNvSpPr>
          <p:nvPr>
            <p:ph type="body" sz="quarter" idx="26" hasCustomPrompt="1"/>
          </p:nvPr>
        </p:nvSpPr>
        <p:spPr>
          <a:xfrm>
            <a:off x="1416990" y="5265153"/>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9" name="文本占位符 11"/>
          <p:cNvSpPr>
            <a:spLocks noGrp="1"/>
          </p:cNvSpPr>
          <p:nvPr>
            <p:ph type="body" sz="quarter" idx="27" hasCustomPrompt="1"/>
          </p:nvPr>
        </p:nvSpPr>
        <p:spPr>
          <a:xfrm>
            <a:off x="1416989" y="5562382"/>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Tree>
    <p:extLst>
      <p:ext uri="{BB962C8B-B14F-4D97-AF65-F5344CB8AC3E}">
        <p14:creationId xmlns:p14="http://schemas.microsoft.com/office/powerpoint/2010/main" val="7149255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副标题页">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椭圆 3"/>
          <p:cNvSpPr/>
          <p:nvPr userDrawn="1"/>
        </p:nvSpPr>
        <p:spPr>
          <a:xfrm>
            <a:off x="3108960" y="4051335"/>
            <a:ext cx="5974080" cy="5974078"/>
          </a:xfrm>
          <a:prstGeom prst="ellipse">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2877953" y="5669279"/>
            <a:ext cx="941121" cy="941121"/>
          </a:xfrm>
          <a:prstGeom prst="ellipse">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flipV="1">
            <a:off x="2506883" y="5483744"/>
            <a:ext cx="371070" cy="371070"/>
          </a:xfrm>
          <a:prstGeom prst="ellipse">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userDrawn="1"/>
        </p:nvSpPr>
        <p:spPr>
          <a:xfrm flipV="1">
            <a:off x="2759795" y="4785414"/>
            <a:ext cx="698330" cy="698330"/>
          </a:xfrm>
          <a:prstGeom prst="ellipse">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箭头连接符 8"/>
          <p:cNvCxnSpPr/>
          <p:nvPr userDrawn="1"/>
        </p:nvCxnSpPr>
        <p:spPr>
          <a:xfrm>
            <a:off x="4361395" y="5484518"/>
            <a:ext cx="3479180" cy="26766"/>
          </a:xfrm>
          <a:prstGeom prst="straightConnector1">
            <a:avLst/>
          </a:prstGeom>
          <a:ln>
            <a:solidFill>
              <a:schemeClr val="bg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1" name="文本占位符 11"/>
          <p:cNvSpPr>
            <a:spLocks noGrp="1"/>
          </p:cNvSpPr>
          <p:nvPr>
            <p:ph type="body" sz="quarter" idx="11" hasCustomPrompt="1"/>
          </p:nvPr>
        </p:nvSpPr>
        <p:spPr>
          <a:xfrm>
            <a:off x="4434171" y="4468098"/>
            <a:ext cx="3323657" cy="1089529"/>
          </a:xfrm>
          <a:prstGeom prst="rect">
            <a:avLst/>
          </a:prstGeom>
        </p:spPr>
        <p:txBody>
          <a:bodyPr wrap="square">
            <a:spAutoFit/>
          </a:bodyPr>
          <a:lstStyle>
            <a:lvl1pPr marL="0" indent="0" algn="ctr">
              <a:buNone/>
              <a:defRPr sz="7200" b="1">
                <a:solidFill>
                  <a:schemeClr val="bg1"/>
                </a:solidFill>
              </a:defRPr>
            </a:lvl1pPr>
          </a:lstStyle>
          <a:p>
            <a:pPr lvl="0"/>
            <a:r>
              <a:rPr lang="en-US" altLang="zh-CN" dirty="0"/>
              <a:t>Part 1</a:t>
            </a:r>
          </a:p>
        </p:txBody>
      </p:sp>
      <p:sp>
        <p:nvSpPr>
          <p:cNvPr id="12" name="文本占位符 11"/>
          <p:cNvSpPr>
            <a:spLocks noGrp="1"/>
          </p:cNvSpPr>
          <p:nvPr>
            <p:ph type="body" sz="quarter" idx="12" hasCustomPrompt="1"/>
          </p:nvPr>
        </p:nvSpPr>
        <p:spPr>
          <a:xfrm>
            <a:off x="3327399" y="5603971"/>
            <a:ext cx="5537200" cy="1006429"/>
          </a:xfrm>
          <a:prstGeom prst="rect">
            <a:avLst/>
          </a:prstGeom>
        </p:spPr>
        <p:txBody>
          <a:bodyPr>
            <a:spAutoFit/>
          </a:bodyPr>
          <a:lstStyle>
            <a:lvl1pPr marL="0" indent="0" algn="ctr">
              <a:buNone/>
              <a:defRPr sz="6600" b="1">
                <a:solidFill>
                  <a:schemeClr val="bg1"/>
                </a:solidFill>
              </a:defRPr>
            </a:lvl1pPr>
          </a:lstStyle>
          <a:p>
            <a:pPr lvl="0"/>
            <a:r>
              <a:rPr lang="zh-CN" altLang="en-US" dirty="0"/>
              <a:t>工作回顾</a:t>
            </a:r>
          </a:p>
        </p:txBody>
      </p:sp>
    </p:spTree>
    <p:extLst>
      <p:ext uri="{BB962C8B-B14F-4D97-AF65-F5344CB8AC3E}">
        <p14:creationId xmlns:p14="http://schemas.microsoft.com/office/powerpoint/2010/main" val="451142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5" name="平行四边形 4"/>
          <p:cNvSpPr/>
          <p:nvPr/>
        </p:nvSpPr>
        <p:spPr>
          <a:xfrm>
            <a:off x="3046546" y="333374"/>
            <a:ext cx="288310" cy="431801"/>
          </a:xfrm>
          <a:prstGeom prst="parallelogram">
            <a:avLst>
              <a:gd name="adj" fmla="val 5216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p:nvSpPr>
        <p:spPr>
          <a:xfrm>
            <a:off x="3251850" y="330200"/>
            <a:ext cx="288310" cy="431801"/>
          </a:xfrm>
          <a:prstGeom prst="parallelogram">
            <a:avLst>
              <a:gd name="adj" fmla="val 5216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平行四边形 6"/>
          <p:cNvSpPr/>
          <p:nvPr/>
        </p:nvSpPr>
        <p:spPr>
          <a:xfrm>
            <a:off x="3456218" y="330200"/>
            <a:ext cx="288310" cy="431801"/>
          </a:xfrm>
          <a:prstGeom prst="parallelogram">
            <a:avLst>
              <a:gd name="adj" fmla="val 5216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nvSpPr>
        <p:spPr>
          <a:xfrm>
            <a:off x="3660585" y="330200"/>
            <a:ext cx="288310" cy="431801"/>
          </a:xfrm>
          <a:prstGeom prst="parallelogram">
            <a:avLst>
              <a:gd name="adj" fmla="val 5216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占位符 11"/>
          <p:cNvSpPr>
            <a:spLocks noGrp="1"/>
          </p:cNvSpPr>
          <p:nvPr>
            <p:ph type="body" sz="quarter" idx="10" hasCustomPrompt="1"/>
          </p:nvPr>
        </p:nvSpPr>
        <p:spPr>
          <a:xfrm>
            <a:off x="462947" y="250634"/>
            <a:ext cx="2686251" cy="590931"/>
          </a:xfrm>
          <a:prstGeom prst="rect">
            <a:avLst/>
          </a:prstGeom>
        </p:spPr>
        <p:txBody>
          <a:bodyPr wrap="square">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600" b="1"/>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3600" b="1" dirty="0">
                <a:solidFill>
                  <a:schemeClr val="tx1">
                    <a:lumMod val="75000"/>
                    <a:lumOff val="25000"/>
                  </a:schemeClr>
                </a:solidFill>
              </a:rPr>
              <a:t>工作回顾</a:t>
            </a:r>
          </a:p>
        </p:txBody>
      </p:sp>
    </p:spTree>
    <p:extLst>
      <p:ext uri="{BB962C8B-B14F-4D97-AF65-F5344CB8AC3E}">
        <p14:creationId xmlns:p14="http://schemas.microsoft.com/office/powerpoint/2010/main" val="3552505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19136" b="30494"/>
          <a:stretch/>
        </p:blipFill>
        <p:spPr>
          <a:xfrm>
            <a:off x="0" y="3403600"/>
            <a:ext cx="12192000" cy="3454400"/>
          </a:xfrm>
          <a:prstGeom prst="rect">
            <a:avLst/>
          </a:prstGeom>
        </p:spPr>
      </p:pic>
      <p:sp>
        <p:nvSpPr>
          <p:cNvPr id="3" name="矩形 2"/>
          <p:cNvSpPr/>
          <p:nvPr userDrawn="1"/>
        </p:nvSpPr>
        <p:spPr>
          <a:xfrm>
            <a:off x="0" y="3403600"/>
            <a:ext cx="12192000" cy="3454400"/>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userDrawn="1"/>
        </p:nvSpPr>
        <p:spPr>
          <a:xfrm>
            <a:off x="270932" y="736600"/>
            <a:ext cx="1456267" cy="2463800"/>
          </a:xfrm>
          <a:prstGeom prst="parallelogram">
            <a:avLst>
              <a:gd name="adj" fmla="val 7209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userDrawn="1"/>
        </p:nvSpPr>
        <p:spPr>
          <a:xfrm>
            <a:off x="1303865" y="736600"/>
            <a:ext cx="1456267" cy="2463800"/>
          </a:xfrm>
          <a:prstGeom prst="parallelogram">
            <a:avLst>
              <a:gd name="adj" fmla="val 7209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userDrawn="1"/>
        </p:nvSpPr>
        <p:spPr>
          <a:xfrm>
            <a:off x="2336799" y="736600"/>
            <a:ext cx="1456267" cy="2463800"/>
          </a:xfrm>
          <a:prstGeom prst="parallelogram">
            <a:avLst>
              <a:gd name="adj" fmla="val 7209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占位符 11"/>
          <p:cNvSpPr>
            <a:spLocks noGrp="1"/>
          </p:cNvSpPr>
          <p:nvPr>
            <p:ph type="body" sz="quarter" idx="11" hasCustomPrompt="1"/>
          </p:nvPr>
        </p:nvSpPr>
        <p:spPr>
          <a:xfrm>
            <a:off x="3558273" y="1435551"/>
            <a:ext cx="6587181" cy="923330"/>
          </a:xfrm>
          <a:prstGeom prst="rect">
            <a:avLst/>
          </a:prstGeom>
        </p:spPr>
        <p:txBody>
          <a:bodyPr wrap="square">
            <a:spAutoFit/>
          </a:bodyPr>
          <a:lstStyle>
            <a:lvl1pPr marL="0" indent="0" algn="l">
              <a:buNone/>
              <a:defRPr sz="6000" b="1">
                <a:solidFill>
                  <a:schemeClr val="tx1"/>
                </a:solidFill>
              </a:defRPr>
            </a:lvl1pPr>
          </a:lstStyle>
          <a:p>
            <a:pPr lvl="0"/>
            <a:r>
              <a:rPr lang="en-US" altLang="zh-CN" dirty="0"/>
              <a:t>Add Your Text</a:t>
            </a:r>
          </a:p>
        </p:txBody>
      </p:sp>
      <p:sp>
        <p:nvSpPr>
          <p:cNvPr id="15" name="文本占位符 11"/>
          <p:cNvSpPr>
            <a:spLocks noGrp="1"/>
          </p:cNvSpPr>
          <p:nvPr>
            <p:ph type="body" sz="quarter" idx="12" hasCustomPrompt="1"/>
          </p:nvPr>
        </p:nvSpPr>
        <p:spPr>
          <a:xfrm>
            <a:off x="3558273" y="2193971"/>
            <a:ext cx="7183521" cy="1006429"/>
          </a:xfrm>
          <a:prstGeom prst="rect">
            <a:avLst/>
          </a:prstGeom>
        </p:spPr>
        <p:txBody>
          <a:bodyPr wrap="square">
            <a:spAutoFit/>
          </a:bodyPr>
          <a:lstStyle>
            <a:lvl1pPr marL="0" indent="0" algn="l">
              <a:buNone/>
              <a:defRPr sz="6600" b="1">
                <a:solidFill>
                  <a:schemeClr val="tx1"/>
                </a:solidFill>
              </a:defRPr>
            </a:lvl1pPr>
          </a:lstStyle>
          <a:p>
            <a:pPr lvl="0"/>
            <a:r>
              <a:rPr lang="zh-CN" altLang="en-US" dirty="0"/>
              <a:t>点击此处添加标题</a:t>
            </a:r>
          </a:p>
        </p:txBody>
      </p:sp>
    </p:spTree>
    <p:extLst>
      <p:ext uri="{BB962C8B-B14F-4D97-AF65-F5344CB8AC3E}">
        <p14:creationId xmlns:p14="http://schemas.microsoft.com/office/powerpoint/2010/main" val="3031972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9563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模板使用技巧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31044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theme" Target="../theme/theme2.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1505381"/>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4" r:id="rId3"/>
    <p:sldLayoutId id="2147483695" r:id="rId4"/>
    <p:sldLayoutId id="2147483688" r:id="rId5"/>
    <p:sldLayoutId id="2147483691" r:id="rId6"/>
    <p:sldLayoutId id="2147483692" r:id="rId7"/>
    <p:sldLayoutId id="2147483693"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6360688"/>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680"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notesSlide" Target="../notesSlides/notesSlide4.xml"/><Relationship Id="rId7" Type="http://schemas.openxmlformats.org/officeDocument/2006/relationships/image" Target="../media/image20.png"/><Relationship Id="rId2" Type="http://schemas.openxmlformats.org/officeDocument/2006/relationships/slideLayout" Target="../slideLayouts/slideLayout6.xml"/><Relationship Id="rId1" Type="http://schemas.openxmlformats.org/officeDocument/2006/relationships/themeOverride" Target="../theme/themeOverride3.xml"/><Relationship Id="rId6" Type="http://schemas.openxmlformats.org/officeDocument/2006/relationships/image" Target="../media/image19.png"/><Relationship Id="rId5" Type="http://schemas.openxmlformats.org/officeDocument/2006/relationships/image" Target="../media/image18.pn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27.png"/><Relationship Id="rId2" Type="http://schemas.openxmlformats.org/officeDocument/2006/relationships/slideLayout" Target="../slideLayouts/slideLayout6.xml"/><Relationship Id="rId1" Type="http://schemas.openxmlformats.org/officeDocument/2006/relationships/themeOverride" Target="../theme/themeOverride4.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30.png"/><Relationship Id="rId4" Type="http://schemas.openxmlformats.org/officeDocument/2006/relationships/image" Target="../media/image29.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themeOverride" Target="../theme/themeOverride5.xml"/><Relationship Id="rId5" Type="http://schemas.openxmlformats.org/officeDocument/2006/relationships/image" Target="../media/image32.png"/><Relationship Id="rId4"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hemeOverride" Target="../theme/themeOverr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2018</a:t>
            </a:r>
            <a:endParaRPr lang="zh-CN" altLang="en-US" dirty="0"/>
          </a:p>
        </p:txBody>
      </p:sp>
      <p:sp>
        <p:nvSpPr>
          <p:cNvPr id="3" name="文本占位符 2"/>
          <p:cNvSpPr>
            <a:spLocks noGrp="1"/>
          </p:cNvSpPr>
          <p:nvPr>
            <p:ph type="body" sz="quarter" idx="12"/>
          </p:nvPr>
        </p:nvSpPr>
        <p:spPr>
          <a:xfrm>
            <a:off x="2628900" y="3292990"/>
            <a:ext cx="6934200" cy="757130"/>
          </a:xfrm>
        </p:spPr>
        <p:txBody>
          <a:bodyPr/>
          <a:lstStyle/>
          <a:p>
            <a:r>
              <a:rPr lang="zh-CN" altLang="en-US" dirty="0"/>
              <a:t>第二月汇报</a:t>
            </a:r>
          </a:p>
        </p:txBody>
      </p:sp>
      <p:sp>
        <p:nvSpPr>
          <p:cNvPr id="4" name="文本占位符 3"/>
          <p:cNvSpPr>
            <a:spLocks noGrp="1"/>
          </p:cNvSpPr>
          <p:nvPr>
            <p:ph type="body" sz="quarter" idx="13"/>
          </p:nvPr>
        </p:nvSpPr>
        <p:spPr/>
        <p:txBody>
          <a:bodyPr/>
          <a:lstStyle/>
          <a:p>
            <a:r>
              <a:rPr lang="en-US" altLang="zh-CN" dirty="0"/>
              <a:t>PRESENTED BY </a:t>
            </a:r>
            <a:r>
              <a:rPr lang="zh-CN" altLang="en-US" dirty="0"/>
              <a:t>徐思源</a:t>
            </a:r>
            <a:endParaRPr lang="en-US" altLang="zh-CN" dirty="0"/>
          </a:p>
        </p:txBody>
      </p:sp>
    </p:spTree>
    <p:extLst>
      <p:ext uri="{BB962C8B-B14F-4D97-AF65-F5344CB8AC3E}">
        <p14:creationId xmlns:p14="http://schemas.microsoft.com/office/powerpoint/2010/main" val="3255312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1"/>
          </p:nvPr>
        </p:nvSpPr>
        <p:spPr>
          <a:xfrm>
            <a:off x="4434171" y="4468098"/>
            <a:ext cx="3323657" cy="1089529"/>
          </a:xfrm>
        </p:spPr>
        <p:txBody>
          <a:bodyPr/>
          <a:lstStyle/>
          <a:p>
            <a:pPr lvl="0"/>
            <a:r>
              <a:rPr lang="en-US" altLang="zh-CN" kern="0" dirty="0"/>
              <a:t>Part 1</a:t>
            </a:r>
            <a:endParaRPr lang="zh-CN" altLang="en-US" kern="0" dirty="0"/>
          </a:p>
        </p:txBody>
      </p:sp>
      <p:sp>
        <p:nvSpPr>
          <p:cNvPr id="5" name="文本占位符 4"/>
          <p:cNvSpPr>
            <a:spLocks noGrp="1"/>
          </p:cNvSpPr>
          <p:nvPr>
            <p:ph type="body" sz="quarter" idx="12"/>
          </p:nvPr>
        </p:nvSpPr>
        <p:spPr>
          <a:xfrm>
            <a:off x="3327399" y="5603971"/>
            <a:ext cx="5537200" cy="1006429"/>
          </a:xfrm>
        </p:spPr>
        <p:txBody>
          <a:bodyPr/>
          <a:lstStyle/>
          <a:p>
            <a:pPr lvl="0"/>
            <a:r>
              <a:rPr lang="zh-CN" altLang="en-US" kern="0" dirty="0"/>
              <a:t>工作回顾</a:t>
            </a:r>
          </a:p>
        </p:txBody>
      </p:sp>
    </p:spTree>
    <p:extLst>
      <p:ext uri="{BB962C8B-B14F-4D97-AF65-F5344CB8AC3E}">
        <p14:creationId xmlns:p14="http://schemas.microsoft.com/office/powerpoint/2010/main" val="1949685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334962" y="1340163"/>
            <a:ext cx="11522075" cy="15472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pic>
        <p:nvPicPr>
          <p:cNvPr id="10" name="图片 9"/>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11200"/>
                    </a14:imgEffect>
                  </a14:imgLayer>
                </a14:imgProps>
              </a:ext>
              <a:ext uri="{28A0092B-C50C-407E-A947-70E740481C1C}">
                <a14:useLocalDpi xmlns:a14="http://schemas.microsoft.com/office/drawing/2010/main" val="0"/>
              </a:ext>
            </a:extLst>
          </a:blip>
          <a:srcRect l="12500" r="12500"/>
          <a:stretch/>
        </p:blipFill>
        <p:spPr>
          <a:xfrm>
            <a:off x="831411" y="1275711"/>
            <a:ext cx="4060185" cy="3045139"/>
          </a:xfrm>
          <a:prstGeom prst="rect">
            <a:avLst/>
          </a:prstGeom>
        </p:spPr>
      </p:pic>
      <p:sp>
        <p:nvSpPr>
          <p:cNvPr id="13" name="矩形 12"/>
          <p:cNvSpPr/>
          <p:nvPr/>
        </p:nvSpPr>
        <p:spPr>
          <a:xfrm>
            <a:off x="5033916" y="1489423"/>
            <a:ext cx="6755630" cy="951543"/>
          </a:xfrm>
          <a:prstGeom prst="rect">
            <a:avLst/>
          </a:prstGeom>
        </p:spPr>
        <p:txBody>
          <a:bodyPr wrap="square">
            <a:spAutoFit/>
          </a:bodyPr>
          <a:lstStyle/>
          <a:p>
            <a:pPr marL="0" marR="0" lvl="0" indent="0" defTabSz="914400" eaLnBrk="1" fontAlgn="auto" latinLnBrk="0" hangingPunct="1">
              <a:lnSpc>
                <a:spcPct val="120000"/>
              </a:lnSpc>
              <a:spcBef>
                <a:spcPts val="0"/>
              </a:spcBef>
              <a:spcAft>
                <a:spcPts val="0"/>
              </a:spcAft>
              <a:buClrTx/>
              <a:buSzTx/>
              <a:buFontTx/>
              <a:buNone/>
              <a:tabLst/>
              <a:defRPr/>
            </a:pPr>
            <a:r>
              <a:rPr kumimoji="0" lang="zh-CN" altLang="en-US" sz="1600" b="0" i="0" u="none" strike="noStrike" kern="0" cap="none" spc="0" normalizeH="0" baseline="0" noProof="0" dirty="0">
                <a:ln>
                  <a:noFill/>
                </a:ln>
                <a:effectLst/>
                <a:uLnTx/>
                <a:uFillTx/>
              </a:rPr>
              <a:t>自己电脑的</a:t>
            </a:r>
            <a:r>
              <a:rPr kumimoji="0" lang="en-US" altLang="zh-CN" sz="1600" b="0" i="0" u="none" strike="noStrike" kern="0" cap="none" spc="0" normalizeH="0" baseline="0" noProof="0" dirty="0">
                <a:ln>
                  <a:noFill/>
                </a:ln>
                <a:effectLst/>
                <a:uLnTx/>
                <a:uFillTx/>
              </a:rPr>
              <a:t>win</a:t>
            </a:r>
            <a:r>
              <a:rPr lang="en-US" altLang="zh-CN" sz="1600" kern="0" dirty="0"/>
              <a:t>10</a:t>
            </a:r>
            <a:r>
              <a:rPr lang="zh-CN" altLang="en-US" sz="1600" kern="0" dirty="0"/>
              <a:t>环境下，安装了</a:t>
            </a:r>
            <a:r>
              <a:rPr lang="en-US" altLang="zh-CN" sz="1600" kern="0" dirty="0"/>
              <a:t>anaconda3</a:t>
            </a:r>
            <a:r>
              <a:rPr lang="zh-CN" altLang="en-US" sz="1600" kern="0" dirty="0"/>
              <a:t>，</a:t>
            </a:r>
            <a:r>
              <a:rPr lang="en-US" altLang="zh-CN" sz="1600" kern="0" dirty="0"/>
              <a:t>cuda9.0</a:t>
            </a:r>
            <a:r>
              <a:rPr lang="zh-CN" altLang="en-US" sz="1600" kern="0" dirty="0"/>
              <a:t>，</a:t>
            </a:r>
            <a:r>
              <a:rPr lang="en-US" altLang="zh-CN" sz="1600" kern="0" dirty="0" err="1"/>
              <a:t>cudnn</a:t>
            </a:r>
            <a:r>
              <a:rPr lang="zh-CN" altLang="en-US" sz="1600" kern="0" dirty="0"/>
              <a:t>，</a:t>
            </a:r>
            <a:r>
              <a:rPr lang="en-US" altLang="zh-CN" sz="1600" kern="0" dirty="0"/>
              <a:t>anaconda</a:t>
            </a:r>
            <a:r>
              <a:rPr lang="zh-CN" altLang="en-US" sz="1600" kern="0" dirty="0"/>
              <a:t>下配置了</a:t>
            </a:r>
            <a:r>
              <a:rPr lang="en-US" altLang="zh-CN" sz="1600" kern="0" dirty="0"/>
              <a:t>python3.5</a:t>
            </a:r>
            <a:r>
              <a:rPr lang="zh-CN" altLang="en-US" sz="1600" kern="0" dirty="0"/>
              <a:t>的编译环境，配置了</a:t>
            </a:r>
            <a:r>
              <a:rPr lang="en-US" altLang="zh-CN" sz="1600" kern="0" dirty="0" err="1"/>
              <a:t>tensorflow</a:t>
            </a:r>
            <a:r>
              <a:rPr lang="zh-CN" altLang="en-US" sz="1600" kern="0" dirty="0"/>
              <a:t>，</a:t>
            </a:r>
            <a:r>
              <a:rPr lang="en-US" altLang="zh-CN" sz="1600" kern="0" dirty="0" err="1"/>
              <a:t>opencv</a:t>
            </a:r>
            <a:r>
              <a:rPr lang="zh-CN" altLang="en-US" sz="1600" kern="0" dirty="0"/>
              <a:t>等包，这次的汇报的代码是在</a:t>
            </a:r>
            <a:r>
              <a:rPr lang="en-US" altLang="zh-CN" sz="1600" kern="0" dirty="0" err="1"/>
              <a:t>jupyter</a:t>
            </a:r>
            <a:r>
              <a:rPr lang="en-US" altLang="zh-CN" sz="1600" kern="0" dirty="0"/>
              <a:t> notebook</a:t>
            </a:r>
            <a:r>
              <a:rPr lang="zh-CN" altLang="en-US" sz="1600" kern="0" dirty="0"/>
              <a:t>上跑的。</a:t>
            </a:r>
            <a:endParaRPr kumimoji="0" lang="zh-CN" altLang="en-US" sz="1600" b="0" i="0" u="none" strike="noStrike" kern="0" cap="none" spc="0" normalizeH="0" baseline="0" noProof="0" dirty="0">
              <a:ln>
                <a:noFill/>
              </a:ln>
              <a:effectLst/>
              <a:uLnTx/>
              <a:uFillTx/>
            </a:endParaRPr>
          </a:p>
        </p:txBody>
      </p:sp>
      <p:sp>
        <p:nvSpPr>
          <p:cNvPr id="14" name="矩形 13"/>
          <p:cNvSpPr/>
          <p:nvPr/>
        </p:nvSpPr>
        <p:spPr>
          <a:xfrm>
            <a:off x="5033916" y="3072012"/>
            <a:ext cx="6823121" cy="656077"/>
          </a:xfrm>
          <a:prstGeom prst="rect">
            <a:avLst/>
          </a:prstGeom>
        </p:spPr>
        <p:txBody>
          <a:bodyPr wrap="square">
            <a:spAutoFit/>
          </a:bodyPr>
          <a:lstStyle/>
          <a:p>
            <a:pPr marL="0" marR="0" lvl="0" indent="0" defTabSz="914400" eaLnBrk="1" fontAlgn="auto" latinLnBrk="0" hangingPunct="1">
              <a:lnSpc>
                <a:spcPct val="1200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schemeClr val="tx1">
                    <a:lumMod val="85000"/>
                    <a:lumOff val="15000"/>
                  </a:schemeClr>
                </a:solidFill>
                <a:effectLst/>
                <a:uLnTx/>
                <a:uFillTx/>
              </a:rPr>
              <a:t>Ubuntu</a:t>
            </a:r>
            <a:r>
              <a:rPr kumimoji="0" lang="zh-CN" altLang="en-US" sz="1600" b="0" i="0" u="none" strike="noStrike" kern="0" cap="none" spc="0" normalizeH="0" baseline="0" noProof="0" dirty="0">
                <a:ln>
                  <a:noFill/>
                </a:ln>
                <a:solidFill>
                  <a:schemeClr val="tx1">
                    <a:lumMod val="85000"/>
                    <a:lumOff val="15000"/>
                  </a:schemeClr>
                </a:solidFill>
                <a:effectLst/>
                <a:uLnTx/>
                <a:uFillTx/>
              </a:rPr>
              <a:t>系统下，配置了</a:t>
            </a:r>
            <a:r>
              <a:rPr kumimoji="0" lang="en-US" altLang="zh-CN" sz="1600" b="0" i="0" u="none" strike="noStrike" kern="0" cap="none" spc="0" normalizeH="0" baseline="0" noProof="0" dirty="0" err="1">
                <a:ln>
                  <a:noFill/>
                </a:ln>
                <a:solidFill>
                  <a:schemeClr val="tx1">
                    <a:lumMod val="85000"/>
                    <a:lumOff val="15000"/>
                  </a:schemeClr>
                </a:solidFill>
                <a:effectLst/>
                <a:uLnTx/>
                <a:uFillTx/>
              </a:rPr>
              <a:t>caffe</a:t>
            </a:r>
            <a:r>
              <a:rPr kumimoji="0" lang="zh-CN" altLang="en-US" sz="1600" b="0" i="0" u="none" strike="noStrike" kern="0" cap="none" spc="0" normalizeH="0" baseline="0" noProof="0" dirty="0">
                <a:ln>
                  <a:noFill/>
                </a:ln>
                <a:solidFill>
                  <a:schemeClr val="tx1">
                    <a:lumMod val="85000"/>
                    <a:lumOff val="15000"/>
                  </a:schemeClr>
                </a:solidFill>
                <a:effectLst/>
                <a:uLnTx/>
                <a:uFillTx/>
              </a:rPr>
              <a:t>，</a:t>
            </a:r>
            <a:r>
              <a:rPr kumimoji="0" lang="en-US" altLang="zh-CN" sz="1600" b="0" i="0" u="none" strike="noStrike" kern="0" cap="none" spc="0" normalizeH="0" baseline="0" noProof="0" dirty="0" err="1">
                <a:ln>
                  <a:noFill/>
                </a:ln>
                <a:solidFill>
                  <a:schemeClr val="tx1">
                    <a:lumMod val="85000"/>
                    <a:lumOff val="15000"/>
                  </a:schemeClr>
                </a:solidFill>
                <a:effectLst/>
                <a:uLnTx/>
                <a:uFillTx/>
              </a:rPr>
              <a:t>opencv</a:t>
            </a:r>
            <a:r>
              <a:rPr kumimoji="0" lang="zh-CN" altLang="en-US" sz="1600" b="0" i="0" u="none" strike="noStrike" kern="0" cap="none" spc="0" normalizeH="0" baseline="0" noProof="0" dirty="0">
                <a:ln>
                  <a:noFill/>
                </a:ln>
                <a:solidFill>
                  <a:schemeClr val="tx1">
                    <a:lumMod val="85000"/>
                    <a:lumOff val="15000"/>
                  </a:schemeClr>
                </a:solidFill>
                <a:effectLst/>
                <a:uLnTx/>
                <a:uFillTx/>
              </a:rPr>
              <a:t>，</a:t>
            </a:r>
            <a:r>
              <a:rPr kumimoji="0" lang="en-US" altLang="zh-CN" sz="1600" b="0" i="0" u="none" strike="noStrike" kern="0" cap="none" spc="0" normalizeH="0" baseline="0" noProof="0" dirty="0">
                <a:ln>
                  <a:noFill/>
                </a:ln>
                <a:solidFill>
                  <a:schemeClr val="tx1">
                    <a:lumMod val="85000"/>
                    <a:lumOff val="15000"/>
                  </a:schemeClr>
                </a:solidFill>
                <a:effectLst/>
                <a:uLnTx/>
                <a:uFillTx/>
              </a:rPr>
              <a:t>python3.5</a:t>
            </a:r>
            <a:r>
              <a:rPr lang="zh-CN" altLang="en-US" sz="1600" kern="0" dirty="0">
                <a:solidFill>
                  <a:schemeClr val="tx1">
                    <a:lumMod val="85000"/>
                    <a:lumOff val="15000"/>
                  </a:schemeClr>
                </a:solidFill>
              </a:rPr>
              <a:t>环境，简单跑过</a:t>
            </a:r>
            <a:r>
              <a:rPr lang="en-US" altLang="zh-CN" sz="1600" kern="0" dirty="0">
                <a:solidFill>
                  <a:schemeClr val="tx1">
                    <a:lumMod val="85000"/>
                    <a:lumOff val="15000"/>
                  </a:schemeClr>
                </a:solidFill>
              </a:rPr>
              <a:t>demo</a:t>
            </a:r>
          </a:p>
          <a:p>
            <a:pPr marL="0" marR="0" lvl="0" indent="0" defTabSz="914400" eaLnBrk="1" fontAlgn="auto" latinLnBrk="0" hangingPunct="1">
              <a:lnSpc>
                <a:spcPct val="12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chemeClr val="tx1">
                    <a:lumMod val="85000"/>
                    <a:lumOff val="15000"/>
                  </a:schemeClr>
                </a:solidFill>
                <a:effectLst/>
                <a:uLnTx/>
                <a:uFillTx/>
              </a:rPr>
              <a:t>服务器系统下，虚拟环境还在配置中。。。。</a:t>
            </a:r>
          </a:p>
        </p:txBody>
      </p:sp>
      <p:sp>
        <p:nvSpPr>
          <p:cNvPr id="15" name="文本占位符 8"/>
          <p:cNvSpPr>
            <a:spLocks noGrp="1"/>
          </p:cNvSpPr>
          <p:nvPr>
            <p:ph type="body" sz="quarter" idx="10"/>
          </p:nvPr>
        </p:nvSpPr>
        <p:spPr>
          <a:xfrm>
            <a:off x="462947" y="250634"/>
            <a:ext cx="3398839" cy="1089529"/>
          </a:xfrm>
        </p:spPr>
        <p:txBody>
          <a:bodyPr/>
          <a:lstStyle/>
          <a:p>
            <a:pPr lvl="0"/>
            <a:r>
              <a:rPr lang="zh-CN" altLang="en-US" kern="0" dirty="0">
                <a:solidFill>
                  <a:schemeClr val="tx1">
                    <a:lumMod val="75000"/>
                    <a:lumOff val="25000"/>
                  </a:schemeClr>
                </a:solidFill>
              </a:rPr>
              <a:t>环境配置情况</a:t>
            </a:r>
          </a:p>
        </p:txBody>
      </p:sp>
    </p:spTree>
    <p:extLst>
      <p:ext uri="{BB962C8B-B14F-4D97-AF65-F5344CB8AC3E}">
        <p14:creationId xmlns:p14="http://schemas.microsoft.com/office/powerpoint/2010/main" val="1370678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1B8820C-E458-4DDB-83FF-2535127B96FA}"/>
              </a:ext>
            </a:extLst>
          </p:cNvPr>
          <p:cNvSpPr>
            <a:spLocks noGrp="1"/>
          </p:cNvSpPr>
          <p:nvPr>
            <p:ph type="body" sz="quarter" idx="10"/>
          </p:nvPr>
        </p:nvSpPr>
        <p:spPr>
          <a:xfrm>
            <a:off x="462947" y="250634"/>
            <a:ext cx="2686251" cy="590931"/>
          </a:xfrm>
        </p:spPr>
        <p:txBody>
          <a:bodyPr/>
          <a:lstStyle/>
          <a:p>
            <a:r>
              <a:rPr lang="en-US" altLang="zh-CN" dirty="0"/>
              <a:t>UNET</a:t>
            </a:r>
            <a:r>
              <a:rPr lang="zh-CN" altLang="en-US" dirty="0"/>
              <a:t>回顾</a:t>
            </a:r>
          </a:p>
        </p:txBody>
      </p:sp>
      <p:pic>
        <p:nvPicPr>
          <p:cNvPr id="3" name="图片 2">
            <a:extLst>
              <a:ext uri="{FF2B5EF4-FFF2-40B4-BE49-F238E27FC236}">
                <a16:creationId xmlns:a16="http://schemas.microsoft.com/office/drawing/2014/main" id="{454DD70D-C359-47A1-A442-8D95E0C3D6F5}"/>
              </a:ext>
            </a:extLst>
          </p:cNvPr>
          <p:cNvPicPr>
            <a:picLocks noChangeAspect="1"/>
          </p:cNvPicPr>
          <p:nvPr/>
        </p:nvPicPr>
        <p:blipFill>
          <a:blip r:embed="rId2"/>
          <a:stretch>
            <a:fillRect/>
          </a:stretch>
        </p:blipFill>
        <p:spPr>
          <a:xfrm>
            <a:off x="-57998" y="1063227"/>
            <a:ext cx="4206605" cy="2918713"/>
          </a:xfrm>
          <a:prstGeom prst="rect">
            <a:avLst/>
          </a:prstGeom>
        </p:spPr>
      </p:pic>
      <p:sp>
        <p:nvSpPr>
          <p:cNvPr id="4" name="内容占位符 2">
            <a:extLst>
              <a:ext uri="{FF2B5EF4-FFF2-40B4-BE49-F238E27FC236}">
                <a16:creationId xmlns:a16="http://schemas.microsoft.com/office/drawing/2014/main" id="{9F086644-4603-4D83-A85F-72D7BE6EBB07}"/>
              </a:ext>
            </a:extLst>
          </p:cNvPr>
          <p:cNvSpPr txBox="1">
            <a:spLocks/>
          </p:cNvSpPr>
          <p:nvPr/>
        </p:nvSpPr>
        <p:spPr>
          <a:xfrm>
            <a:off x="7804883" y="459824"/>
            <a:ext cx="4206605" cy="571015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000" dirty="0">
                <a:latin typeface="等线" panose="02010600030101010101" pitchFamily="2" charset="-122"/>
                <a:ea typeface="等线" panose="02010600030101010101" pitchFamily="2" charset="-122"/>
              </a:rPr>
              <a:t>U-Net</a:t>
            </a:r>
            <a:r>
              <a:rPr lang="zh-CN" altLang="en-US" sz="2000" dirty="0">
                <a:latin typeface="等线" panose="02010600030101010101" pitchFamily="2" charset="-122"/>
                <a:ea typeface="等线" panose="02010600030101010101" pitchFamily="2" charset="-122"/>
              </a:rPr>
              <a:t>在</a:t>
            </a:r>
            <a:r>
              <a:rPr lang="en-US" altLang="zh-CN" sz="2000" dirty="0">
                <a:latin typeface="等线" panose="02010600030101010101" pitchFamily="2" charset="-122"/>
                <a:ea typeface="等线" panose="02010600030101010101" pitchFamily="2" charset="-122"/>
              </a:rPr>
              <a:t>FCN</a:t>
            </a:r>
            <a:r>
              <a:rPr lang="zh-CN" altLang="en-US" sz="2000" dirty="0">
                <a:latin typeface="等线" panose="02010600030101010101" pitchFamily="2" charset="-122"/>
                <a:ea typeface="等线" panose="02010600030101010101" pitchFamily="2" charset="-122"/>
              </a:rPr>
              <a:t>的基础上做了改进，仍然是全卷积的网络，名字叫</a:t>
            </a:r>
            <a:r>
              <a:rPr lang="en-US" altLang="zh-CN" sz="2000" dirty="0">
                <a:latin typeface="等线" panose="02010600030101010101" pitchFamily="2" charset="-122"/>
                <a:ea typeface="等线" panose="02010600030101010101" pitchFamily="2" charset="-122"/>
              </a:rPr>
              <a:t>U-Net</a:t>
            </a:r>
            <a:r>
              <a:rPr lang="zh-CN" altLang="en-US" sz="2000" dirty="0">
                <a:latin typeface="等线" panose="02010600030101010101" pitchFamily="2" charset="-122"/>
                <a:ea typeface="等线" panose="02010600030101010101" pitchFamily="2" charset="-122"/>
              </a:rPr>
              <a:t>的原因也是因为左侧是收缩路径，右侧是扩张路径。</a:t>
            </a:r>
            <a:endParaRPr lang="en-US" altLang="zh-CN" sz="2000" dirty="0">
              <a:latin typeface="等线" panose="02010600030101010101" pitchFamily="2" charset="-122"/>
              <a:ea typeface="等线" panose="02010600030101010101" pitchFamily="2" charset="-122"/>
            </a:endParaRPr>
          </a:p>
          <a:p>
            <a:r>
              <a:rPr lang="zh-CN" altLang="en-US" sz="2000" dirty="0">
                <a:latin typeface="等线" panose="02010600030101010101" pitchFamily="2" charset="-122"/>
                <a:ea typeface="等线" panose="02010600030101010101" pitchFamily="2" charset="-122"/>
              </a:rPr>
              <a:t>扩大了网络编码器的容量，</a:t>
            </a:r>
            <a:r>
              <a:rPr lang="zh-CN" altLang="zh-CN" sz="2000" dirty="0">
                <a:latin typeface="等线" panose="02010600030101010101" pitchFamily="2" charset="-122"/>
                <a:ea typeface="等线" panose="02010600030101010101" pitchFamily="2" charset="-122"/>
              </a:rPr>
              <a:t>特征提取部分，每经过一个池化层就一个尺度，包括原图尺度一共有</a:t>
            </a:r>
            <a:r>
              <a:rPr lang="en-US" altLang="zh-CN" sz="2000" dirty="0">
                <a:latin typeface="等线" panose="02010600030101010101" pitchFamily="2" charset="-122"/>
                <a:ea typeface="等线" panose="02010600030101010101" pitchFamily="2" charset="-122"/>
              </a:rPr>
              <a:t>5</a:t>
            </a:r>
            <a:r>
              <a:rPr lang="zh-CN" altLang="zh-CN" sz="2000" dirty="0">
                <a:latin typeface="等线" panose="02010600030101010101" pitchFamily="2" charset="-122"/>
                <a:ea typeface="等线" panose="02010600030101010101" pitchFamily="2" charset="-122"/>
              </a:rPr>
              <a:t>个尺度。</a:t>
            </a:r>
            <a:r>
              <a:rPr lang="zh-CN" altLang="en-US" sz="2000" dirty="0">
                <a:latin typeface="等线" panose="02010600030101010101" pitchFamily="2" charset="-122"/>
                <a:ea typeface="等线" panose="02010600030101010101" pitchFamily="2" charset="-122"/>
              </a:rPr>
              <a:t>在上采样时选择对应的信息相进行融合，融合之前要将其裁剪，因为放大有时会出现偏差。</a:t>
            </a:r>
            <a:endParaRPr lang="en-US" altLang="zh-CN" sz="2000" dirty="0">
              <a:latin typeface="等线" panose="02010600030101010101" pitchFamily="2" charset="-122"/>
              <a:ea typeface="等线" panose="02010600030101010101" pitchFamily="2" charset="-122"/>
            </a:endParaRPr>
          </a:p>
          <a:p>
            <a:r>
              <a:rPr lang="zh-CN" altLang="en-US" sz="2000" dirty="0">
                <a:latin typeface="等线" panose="02010600030101010101" pitchFamily="2" charset="-122"/>
                <a:ea typeface="等线" panose="02010600030101010101" pitchFamily="2" charset="-122"/>
              </a:rPr>
              <a:t>使用弹性变化的数据，能够更加的适应医学图像的学习，因为组织的形变是非常常见的情况</a:t>
            </a:r>
            <a:endParaRPr lang="en-US" altLang="zh-CN" sz="2000" dirty="0">
              <a:latin typeface="等线" panose="02010600030101010101" pitchFamily="2" charset="-122"/>
              <a:ea typeface="等线" panose="02010600030101010101" pitchFamily="2" charset="-122"/>
            </a:endParaRPr>
          </a:p>
          <a:p>
            <a:r>
              <a:rPr lang="zh-CN" altLang="en-US" sz="2000" dirty="0">
                <a:latin typeface="等线" panose="02010600030101010101" pitchFamily="2" charset="-122"/>
                <a:ea typeface="等线" panose="02010600030101010101" pitchFamily="2" charset="-122"/>
              </a:rPr>
              <a:t>分割紧挨的细胞使用的是在损失函数中使相互接触的细胞获得更大的权重，左图使用的任然是交叉熵作为损失函数</a:t>
            </a:r>
            <a:endParaRPr lang="en-US" altLang="zh-CN" sz="2000" dirty="0">
              <a:latin typeface="等线" panose="02010600030101010101" pitchFamily="2" charset="-122"/>
              <a:ea typeface="等线" panose="02010600030101010101" pitchFamily="2" charset="-122"/>
            </a:endParaRPr>
          </a:p>
          <a:p>
            <a:endParaRPr lang="zh-CN" altLang="en-US" sz="2000" dirty="0">
              <a:latin typeface="等线" panose="02010600030101010101" pitchFamily="2" charset="-122"/>
              <a:ea typeface="等线" panose="02010600030101010101" pitchFamily="2" charset="-122"/>
            </a:endParaRPr>
          </a:p>
          <a:p>
            <a:endParaRPr lang="en-US" altLang="zh-CN" sz="2000" dirty="0">
              <a:latin typeface="等线" panose="02010600030101010101" pitchFamily="2" charset="-122"/>
              <a:ea typeface="等线" panose="02010600030101010101" pitchFamily="2" charset="-122"/>
            </a:endParaRPr>
          </a:p>
          <a:p>
            <a:endParaRPr lang="en-US" altLang="zh-CN" dirty="0">
              <a:latin typeface="等线" panose="02010600030101010101" pitchFamily="2" charset="-122"/>
              <a:ea typeface="等线" panose="02010600030101010101" pitchFamily="2" charset="-122"/>
            </a:endParaRPr>
          </a:p>
          <a:p>
            <a:endParaRPr lang="zh-CN" altLang="en-US" sz="1800" dirty="0"/>
          </a:p>
        </p:txBody>
      </p:sp>
      <p:pic>
        <p:nvPicPr>
          <p:cNvPr id="5" name="图片 4">
            <a:extLst>
              <a:ext uri="{FF2B5EF4-FFF2-40B4-BE49-F238E27FC236}">
                <a16:creationId xmlns:a16="http://schemas.microsoft.com/office/drawing/2014/main" id="{0EBEE337-198F-4511-AEEB-AEE52A1E3EEB}"/>
              </a:ext>
            </a:extLst>
          </p:cNvPr>
          <p:cNvPicPr>
            <a:picLocks noChangeAspect="1"/>
          </p:cNvPicPr>
          <p:nvPr/>
        </p:nvPicPr>
        <p:blipFill>
          <a:blip r:embed="rId3"/>
          <a:stretch>
            <a:fillRect/>
          </a:stretch>
        </p:blipFill>
        <p:spPr>
          <a:xfrm>
            <a:off x="4017901" y="0"/>
            <a:ext cx="2172294" cy="4606857"/>
          </a:xfrm>
          <a:prstGeom prst="rect">
            <a:avLst/>
          </a:prstGeom>
        </p:spPr>
      </p:pic>
      <p:pic>
        <p:nvPicPr>
          <p:cNvPr id="6" name="图片 5">
            <a:extLst>
              <a:ext uri="{FF2B5EF4-FFF2-40B4-BE49-F238E27FC236}">
                <a16:creationId xmlns:a16="http://schemas.microsoft.com/office/drawing/2014/main" id="{A8685AAA-3273-45C2-8262-24CD1EC201C5}"/>
              </a:ext>
            </a:extLst>
          </p:cNvPr>
          <p:cNvPicPr>
            <a:picLocks noChangeAspect="1"/>
          </p:cNvPicPr>
          <p:nvPr/>
        </p:nvPicPr>
        <p:blipFill>
          <a:blip r:embed="rId4"/>
          <a:stretch>
            <a:fillRect/>
          </a:stretch>
        </p:blipFill>
        <p:spPr>
          <a:xfrm>
            <a:off x="257715" y="4106375"/>
            <a:ext cx="2865368" cy="541067"/>
          </a:xfrm>
          <a:prstGeom prst="rect">
            <a:avLst/>
          </a:prstGeom>
        </p:spPr>
      </p:pic>
      <p:sp>
        <p:nvSpPr>
          <p:cNvPr id="7" name="文本框 8">
            <a:extLst>
              <a:ext uri="{FF2B5EF4-FFF2-40B4-BE49-F238E27FC236}">
                <a16:creationId xmlns:a16="http://schemas.microsoft.com/office/drawing/2014/main" id="{57BC8538-2A3F-4C20-B83F-D8399468FD80}"/>
              </a:ext>
            </a:extLst>
          </p:cNvPr>
          <p:cNvSpPr txBox="1"/>
          <p:nvPr/>
        </p:nvSpPr>
        <p:spPr>
          <a:xfrm>
            <a:off x="0" y="4857016"/>
            <a:ext cx="3503775" cy="62517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Tx/>
              <a:buSzTx/>
              <a:buFontTx/>
              <a:buNone/>
              <a:tabLst/>
              <a:defRPr/>
            </a:pPr>
            <a:r>
              <a:rPr lang="zh-CN" altLang="en-US" sz="1400" dirty="0">
                <a:solidFill>
                  <a:srgbClr val="000000"/>
                </a:solidFill>
                <a:latin typeface="+mn-ea"/>
              </a:rPr>
              <a:t>交叉熵作为损失函数的效果主要是训练速度较快，较之于</a:t>
            </a:r>
            <a:r>
              <a:rPr lang="en-US" altLang="zh-CN" sz="1400" dirty="0">
                <a:solidFill>
                  <a:srgbClr val="000000"/>
                </a:solidFill>
                <a:latin typeface="+mn-ea"/>
              </a:rPr>
              <a:t>sigmoid</a:t>
            </a:r>
            <a:endParaRPr lang="zh-CN" altLang="en-US" sz="1400" dirty="0">
              <a:solidFill>
                <a:srgbClr val="000000"/>
              </a:solidFill>
              <a:latin typeface="+mn-ea"/>
            </a:endParaRPr>
          </a:p>
        </p:txBody>
      </p:sp>
      <p:pic>
        <p:nvPicPr>
          <p:cNvPr id="8" name="图片 7">
            <a:extLst>
              <a:ext uri="{FF2B5EF4-FFF2-40B4-BE49-F238E27FC236}">
                <a16:creationId xmlns:a16="http://schemas.microsoft.com/office/drawing/2014/main" id="{BC12629B-304F-43AE-B525-6205292BC71E}"/>
              </a:ext>
            </a:extLst>
          </p:cNvPr>
          <p:cNvPicPr>
            <a:picLocks noChangeAspect="1"/>
          </p:cNvPicPr>
          <p:nvPr/>
        </p:nvPicPr>
        <p:blipFill>
          <a:blip r:embed="rId5"/>
          <a:stretch>
            <a:fillRect/>
          </a:stretch>
        </p:blipFill>
        <p:spPr>
          <a:xfrm>
            <a:off x="6036428" y="2170445"/>
            <a:ext cx="1934059" cy="4872824"/>
          </a:xfrm>
          <a:prstGeom prst="rect">
            <a:avLst/>
          </a:prstGeom>
        </p:spPr>
      </p:pic>
    </p:spTree>
    <p:extLst>
      <p:ext uri="{BB962C8B-B14F-4D97-AF65-F5344CB8AC3E}">
        <p14:creationId xmlns:p14="http://schemas.microsoft.com/office/powerpoint/2010/main" val="38471536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334963" y="1382887"/>
            <a:ext cx="5796468" cy="491994"/>
            <a:chOff x="334963" y="1822443"/>
            <a:chExt cx="5796469" cy="491994"/>
          </a:xfrm>
        </p:grpSpPr>
        <p:sp>
          <p:nvSpPr>
            <p:cNvPr id="33" name="文本框 8"/>
            <p:cNvSpPr txBox="1"/>
            <p:nvPr/>
          </p:nvSpPr>
          <p:spPr>
            <a:xfrm>
              <a:off x="2185362" y="1822443"/>
              <a:ext cx="3946070" cy="49199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050" b="0" i="0" u="none" strike="noStrike" kern="1200" cap="none" spc="0" normalizeH="0" baseline="0" noProof="0" dirty="0">
                  <a:ln>
                    <a:noFill/>
                  </a:ln>
                  <a:solidFill>
                    <a:srgbClr val="000000"/>
                  </a:solidFill>
                  <a:effectLst/>
                  <a:uLnTx/>
                  <a:uFillTx/>
                  <a:latin typeface="+mn-ea"/>
                  <a:ea typeface="+mn-ea"/>
                  <a:cs typeface="+mn-cs"/>
                </a:rPr>
                <a:t>计算正确部分准确率的简便做法，且完美时这个值是一</a:t>
              </a:r>
              <a:endParaRPr kumimoji="0" lang="en-US" altLang="zh-CN" sz="1050" b="0" i="0" u="none" strike="noStrike" kern="1200" cap="none" spc="0" normalizeH="0" baseline="0" noProof="0" dirty="0">
                <a:ln>
                  <a:noFill/>
                </a:ln>
                <a:solidFill>
                  <a:srgbClr val="000000"/>
                </a:solidFill>
                <a:effectLst/>
                <a:uLnTx/>
                <a:uFillTx/>
                <a:latin typeface="+mn-ea"/>
                <a:ea typeface="+mn-ea"/>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zh-CN" sz="1050" b="1" i="0" u="none" strike="noStrike" kern="1200" cap="none" spc="0" normalizeH="0" baseline="0" noProof="0" dirty="0">
                  <a:ln>
                    <a:noFill/>
                  </a:ln>
                  <a:solidFill>
                    <a:srgbClr val="000000"/>
                  </a:solidFill>
                  <a:effectLst/>
                  <a:uLnTx/>
                  <a:uFillTx/>
                  <a:latin typeface="+mn-ea"/>
                  <a:ea typeface="+mn-ea"/>
                  <a:cs typeface="+mn-cs"/>
                </a:rPr>
                <a:t>VO</a:t>
              </a:r>
              <a:r>
                <a:rPr lang="en-US" altLang="zh-CN" sz="1050" b="1" dirty="0">
                  <a:solidFill>
                    <a:srgbClr val="000000"/>
                  </a:solidFill>
                  <a:latin typeface="+mn-ea"/>
                </a:rPr>
                <a:t>E</a:t>
              </a:r>
              <a:r>
                <a:rPr lang="zh-CN" altLang="en-US" sz="1050" dirty="0">
                  <a:solidFill>
                    <a:srgbClr val="000000"/>
                  </a:solidFill>
                  <a:latin typeface="+mn-ea"/>
                </a:rPr>
                <a:t>是将并集改变为减法反过来计算错误率</a:t>
              </a:r>
              <a:endParaRPr kumimoji="0" lang="zh-CN" altLang="en-US" sz="1050" b="0" i="0" u="none" strike="noStrike" kern="1200" cap="none" spc="0" normalizeH="0" baseline="0" noProof="0" dirty="0">
                <a:ln>
                  <a:noFill/>
                </a:ln>
                <a:solidFill>
                  <a:srgbClr val="000000"/>
                </a:solidFill>
                <a:effectLst/>
                <a:uLnTx/>
                <a:uFillTx/>
                <a:latin typeface="+mn-ea"/>
                <a:ea typeface="+mn-ea"/>
                <a:cs typeface="+mn-cs"/>
              </a:endParaRPr>
            </a:p>
          </p:txBody>
        </p:sp>
        <p:sp>
          <p:nvSpPr>
            <p:cNvPr id="34" name="矩形 33"/>
            <p:cNvSpPr/>
            <p:nvPr/>
          </p:nvSpPr>
          <p:spPr>
            <a:xfrm>
              <a:off x="334963" y="1830680"/>
              <a:ext cx="1794038" cy="452945"/>
            </a:xfrm>
            <a:prstGeom prst="rect">
              <a:avLst/>
            </a:prstGeom>
          </p:spPr>
          <p:txBody>
            <a:bodyPr wrap="square">
              <a:spAutoFit/>
            </a:bodyPr>
            <a:lstStyle/>
            <a:p>
              <a:pPr lvl="0" defTabSz="914400">
                <a:lnSpc>
                  <a:spcPct val="130000"/>
                </a:lnSpc>
                <a:defRPr/>
              </a:pPr>
              <a:r>
                <a:rPr lang="en-US" altLang="zh-CN" sz="2000" b="1" dirty="0"/>
                <a:t>Dice</a:t>
              </a:r>
              <a:r>
                <a:rPr lang="zh-CN" altLang="en-US" sz="2000" dirty="0"/>
                <a:t>系数</a:t>
              </a:r>
              <a:endParaRPr kumimoji="0" lang="zh-CN" altLang="en-US" sz="2000" b="1" i="0" u="none" strike="noStrike" kern="0" cap="none" spc="0" normalizeH="0" baseline="0" noProof="0" dirty="0">
                <a:ln>
                  <a:noFill/>
                </a:ln>
                <a:solidFill>
                  <a:schemeClr val="accent1"/>
                </a:solidFill>
                <a:effectLst/>
                <a:uLnTx/>
                <a:uFillTx/>
              </a:endParaRPr>
            </a:p>
          </p:txBody>
        </p:sp>
      </p:grpSp>
      <p:grpSp>
        <p:nvGrpSpPr>
          <p:cNvPr id="39" name="组合 38"/>
          <p:cNvGrpSpPr/>
          <p:nvPr/>
        </p:nvGrpSpPr>
        <p:grpSpPr>
          <a:xfrm>
            <a:off x="370394" y="2481736"/>
            <a:ext cx="5761037" cy="450829"/>
            <a:chOff x="334963" y="1830680"/>
            <a:chExt cx="5761038" cy="450829"/>
          </a:xfrm>
        </p:grpSpPr>
        <p:sp>
          <p:nvSpPr>
            <p:cNvPr id="40" name="文本框 8"/>
            <p:cNvSpPr txBox="1"/>
            <p:nvPr/>
          </p:nvSpPr>
          <p:spPr>
            <a:xfrm>
              <a:off x="2149931" y="1830680"/>
              <a:ext cx="3946070" cy="28193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050" b="0" i="0" u="none" strike="noStrike" kern="1200" cap="none" spc="0" normalizeH="0" baseline="0" noProof="0" dirty="0">
                  <a:ln>
                    <a:noFill/>
                  </a:ln>
                  <a:solidFill>
                    <a:srgbClr val="000000"/>
                  </a:solidFill>
                  <a:effectLst/>
                  <a:uLnTx/>
                  <a:uFillTx/>
                  <a:latin typeface="+mn-ea"/>
                  <a:ea typeface="+mn-ea"/>
                  <a:cs typeface="+mn-cs"/>
                </a:rPr>
                <a:t>计算正确预测部分占整个部分的比例，也是</a:t>
              </a:r>
              <a:r>
                <a:rPr kumimoji="0" lang="en-US" altLang="zh-CN" sz="1050" b="0" i="0" u="none" strike="noStrike" kern="1200" cap="none" spc="0" normalizeH="0" baseline="0" noProof="0" dirty="0" err="1">
                  <a:ln>
                    <a:noFill/>
                  </a:ln>
                  <a:solidFill>
                    <a:srgbClr val="000000"/>
                  </a:solidFill>
                  <a:effectLst/>
                  <a:uLnTx/>
                  <a:uFillTx/>
                  <a:latin typeface="+mn-ea"/>
                  <a:ea typeface="+mn-ea"/>
                  <a:cs typeface="+mn-cs"/>
                </a:rPr>
                <a:t>tf</a:t>
              </a:r>
              <a:r>
                <a:rPr kumimoji="0" lang="zh-CN" altLang="en-US" sz="1050" b="0" i="0" u="none" strike="noStrike" kern="1200" cap="none" spc="0" normalizeH="0" baseline="0" noProof="0" dirty="0">
                  <a:ln>
                    <a:noFill/>
                  </a:ln>
                  <a:solidFill>
                    <a:srgbClr val="000000"/>
                  </a:solidFill>
                  <a:effectLst/>
                  <a:uLnTx/>
                  <a:uFillTx/>
                  <a:latin typeface="+mn-ea"/>
                  <a:ea typeface="+mn-ea"/>
                  <a:cs typeface="+mn-cs"/>
                </a:rPr>
                <a:t>中</a:t>
              </a:r>
              <a:r>
                <a:rPr kumimoji="0" lang="en-US" altLang="zh-CN" sz="1050" b="0" i="0" u="none" strike="noStrike" kern="1200" cap="none" spc="0" normalizeH="0" baseline="0" noProof="0" dirty="0" err="1">
                  <a:ln>
                    <a:noFill/>
                  </a:ln>
                  <a:solidFill>
                    <a:srgbClr val="000000"/>
                  </a:solidFill>
                  <a:effectLst/>
                  <a:uLnTx/>
                  <a:uFillTx/>
                  <a:latin typeface="+mn-ea"/>
                  <a:ea typeface="+mn-ea"/>
                  <a:cs typeface="+mn-cs"/>
                </a:rPr>
                <a:t>miou</a:t>
              </a:r>
              <a:r>
                <a:rPr kumimoji="0" lang="zh-CN" altLang="en-US" sz="1050" b="0" i="0" u="none" strike="noStrike" kern="1200" cap="none" spc="0" normalizeH="0" baseline="0" noProof="0" dirty="0">
                  <a:ln>
                    <a:noFill/>
                  </a:ln>
                  <a:solidFill>
                    <a:srgbClr val="000000"/>
                  </a:solidFill>
                  <a:effectLst/>
                  <a:uLnTx/>
                  <a:uFillTx/>
                  <a:latin typeface="+mn-ea"/>
                  <a:ea typeface="+mn-ea"/>
                  <a:cs typeface="+mn-cs"/>
                </a:rPr>
                <a:t>的计算方法。</a:t>
              </a:r>
            </a:p>
          </p:txBody>
        </p:sp>
        <p:sp>
          <p:nvSpPr>
            <p:cNvPr id="41" name="矩形 40"/>
            <p:cNvSpPr/>
            <p:nvPr/>
          </p:nvSpPr>
          <p:spPr>
            <a:xfrm>
              <a:off x="334963" y="1830680"/>
              <a:ext cx="1794038" cy="450829"/>
            </a:xfrm>
            <a:prstGeom prst="rect">
              <a:avLst/>
            </a:prstGeom>
          </p:spPr>
          <p:txBody>
            <a:bodyPr wrap="square">
              <a:spAutoFit/>
            </a:bodyPr>
            <a:lstStyle/>
            <a:p>
              <a:pPr lvl="0" defTabSz="914400">
                <a:lnSpc>
                  <a:spcPct val="130000"/>
                </a:lnSpc>
                <a:defRPr/>
              </a:pPr>
              <a:r>
                <a:rPr lang="en-US" altLang="zh-CN" sz="2000" b="1" dirty="0"/>
                <a:t>Jaccard</a:t>
              </a:r>
              <a:endParaRPr kumimoji="0" lang="zh-CN" altLang="en-US" sz="2000" b="1" i="0" u="none" strike="noStrike" kern="0" cap="none" spc="0" normalizeH="0" baseline="0" noProof="0" dirty="0">
                <a:ln>
                  <a:noFill/>
                </a:ln>
                <a:solidFill>
                  <a:schemeClr val="accent1"/>
                </a:solidFill>
                <a:effectLst/>
                <a:uLnTx/>
                <a:uFillTx/>
              </a:endParaRPr>
            </a:p>
          </p:txBody>
        </p:sp>
      </p:grpSp>
      <p:grpSp>
        <p:nvGrpSpPr>
          <p:cNvPr id="42" name="组合 41"/>
          <p:cNvGrpSpPr/>
          <p:nvPr/>
        </p:nvGrpSpPr>
        <p:grpSpPr>
          <a:xfrm>
            <a:off x="370394" y="3578118"/>
            <a:ext cx="8597143" cy="450829"/>
            <a:chOff x="334963" y="1830680"/>
            <a:chExt cx="5761038" cy="270742"/>
          </a:xfrm>
        </p:grpSpPr>
        <p:sp>
          <p:nvSpPr>
            <p:cNvPr id="43" name="文本框 8"/>
            <p:cNvSpPr txBox="1"/>
            <p:nvPr/>
          </p:nvSpPr>
          <p:spPr>
            <a:xfrm>
              <a:off x="3096754" y="1830680"/>
              <a:ext cx="2999247" cy="16931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050" b="0" i="0" u="none" strike="noStrike" kern="1200" cap="none" spc="0" normalizeH="0" baseline="0" noProof="0" dirty="0">
                  <a:ln>
                    <a:noFill/>
                  </a:ln>
                  <a:solidFill>
                    <a:srgbClr val="000000"/>
                  </a:solidFill>
                  <a:effectLst/>
                  <a:uLnTx/>
                  <a:uFillTx/>
                  <a:latin typeface="+mn-ea"/>
                  <a:ea typeface="+mn-ea"/>
                  <a:cs typeface="+mn-cs"/>
                </a:rPr>
                <a:t>称为</a:t>
              </a:r>
              <a:r>
                <a:rPr lang="zh-CN" altLang="en-US" sz="1050" dirty="0">
                  <a:solidFill>
                    <a:srgbClr val="000000"/>
                  </a:solidFill>
                  <a:latin typeface="+mn-ea"/>
                </a:rPr>
                <a:t>对称部分的平均表面距离，应该是两组的边缘距离的平均值。</a:t>
              </a:r>
              <a:endParaRPr kumimoji="0" lang="zh-CN" altLang="en-US" sz="1050" b="0" i="0" u="none" strike="noStrike" kern="1200" cap="none" spc="0" normalizeH="0" baseline="0" noProof="0" dirty="0">
                <a:ln>
                  <a:noFill/>
                </a:ln>
                <a:solidFill>
                  <a:srgbClr val="000000"/>
                </a:solidFill>
                <a:effectLst/>
                <a:uLnTx/>
                <a:uFillTx/>
                <a:latin typeface="+mn-ea"/>
                <a:ea typeface="+mn-ea"/>
                <a:cs typeface="+mn-cs"/>
              </a:endParaRPr>
            </a:p>
          </p:txBody>
        </p:sp>
        <p:sp>
          <p:nvSpPr>
            <p:cNvPr id="44" name="矩形 43"/>
            <p:cNvSpPr/>
            <p:nvPr/>
          </p:nvSpPr>
          <p:spPr>
            <a:xfrm>
              <a:off x="334963" y="1830680"/>
              <a:ext cx="1794038" cy="270742"/>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lang="en-US" altLang="zh-CN" sz="2000" b="1" dirty="0"/>
                <a:t>ASD</a:t>
              </a:r>
              <a:endParaRPr lang="zh-CN" altLang="en-US" sz="2000" b="1" dirty="0"/>
            </a:p>
          </p:txBody>
        </p:sp>
      </p:grpSp>
      <p:grpSp>
        <p:nvGrpSpPr>
          <p:cNvPr id="45" name="组合 44"/>
          <p:cNvGrpSpPr/>
          <p:nvPr/>
        </p:nvGrpSpPr>
        <p:grpSpPr>
          <a:xfrm>
            <a:off x="370394" y="4257128"/>
            <a:ext cx="8003585" cy="725510"/>
            <a:chOff x="334963" y="1830680"/>
            <a:chExt cx="5198387" cy="591478"/>
          </a:xfrm>
        </p:grpSpPr>
        <p:sp>
          <p:nvSpPr>
            <p:cNvPr id="46" name="文本框 8"/>
            <p:cNvSpPr txBox="1"/>
            <p:nvPr/>
          </p:nvSpPr>
          <p:spPr>
            <a:xfrm>
              <a:off x="3011839" y="2021056"/>
              <a:ext cx="2521511" cy="40110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050" b="0" i="0" u="none" strike="noStrike" kern="1200" cap="none" spc="0" normalizeH="0" baseline="0" noProof="0" dirty="0">
                  <a:ln>
                    <a:noFill/>
                  </a:ln>
                  <a:solidFill>
                    <a:srgbClr val="000000"/>
                  </a:solidFill>
                  <a:effectLst/>
                  <a:uLnTx/>
                  <a:uFillTx/>
                  <a:latin typeface="+mn-ea"/>
                  <a:ea typeface="+mn-ea"/>
                  <a:cs typeface="+mn-cs"/>
                </a:rPr>
                <a:t>对称位置的最大表面距离。对于外科手术较为重要，可以计算出最大误差距离</a:t>
              </a:r>
            </a:p>
          </p:txBody>
        </p:sp>
        <p:sp>
          <p:nvSpPr>
            <p:cNvPr id="47" name="矩形 46"/>
            <p:cNvSpPr/>
            <p:nvPr/>
          </p:nvSpPr>
          <p:spPr>
            <a:xfrm>
              <a:off x="334963" y="1830680"/>
              <a:ext cx="1794038" cy="367542"/>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en-US" altLang="zh-CN" sz="2000" b="1" i="0" u="none" strike="noStrike" kern="0" cap="none" spc="0" normalizeH="0" baseline="0" noProof="0" dirty="0">
                  <a:ln>
                    <a:noFill/>
                  </a:ln>
                  <a:effectLst/>
                  <a:uLnTx/>
                  <a:uFillTx/>
                </a:rPr>
                <a:t>MSD</a:t>
              </a:r>
              <a:endParaRPr kumimoji="0" lang="zh-CN" altLang="en-US" sz="2000" b="1" i="0" u="none" strike="noStrike" kern="0" cap="none" spc="0" normalizeH="0" baseline="0" noProof="0" dirty="0">
                <a:ln>
                  <a:noFill/>
                </a:ln>
                <a:effectLst/>
                <a:uLnTx/>
                <a:uFillTx/>
              </a:endParaRPr>
            </a:p>
          </p:txBody>
        </p:sp>
      </p:grpSp>
      <p:sp>
        <p:nvSpPr>
          <p:cNvPr id="5" name="文本占位符 4"/>
          <p:cNvSpPr>
            <a:spLocks noGrp="1"/>
          </p:cNvSpPr>
          <p:nvPr>
            <p:ph type="body" sz="quarter" idx="10"/>
          </p:nvPr>
        </p:nvSpPr>
        <p:spPr>
          <a:xfrm>
            <a:off x="462947" y="250634"/>
            <a:ext cx="6097651" cy="750703"/>
          </a:xfrm>
        </p:spPr>
        <p:txBody>
          <a:bodyPr/>
          <a:lstStyle/>
          <a:p>
            <a:pPr lvl="0"/>
            <a:r>
              <a:rPr lang="zh-CN" altLang="en-US" dirty="0"/>
              <a:t>医学影像分割常用评价标准</a:t>
            </a:r>
            <a:endParaRPr lang="zh-CN" altLang="en-US" kern="0" dirty="0">
              <a:solidFill>
                <a:schemeClr val="tx1">
                  <a:lumMod val="75000"/>
                  <a:lumOff val="25000"/>
                </a:schemeClr>
              </a:solidFill>
            </a:endParaRPr>
          </a:p>
        </p:txBody>
      </p:sp>
      <p:pic>
        <p:nvPicPr>
          <p:cNvPr id="2" name="图片 1">
            <a:extLst>
              <a:ext uri="{FF2B5EF4-FFF2-40B4-BE49-F238E27FC236}">
                <a16:creationId xmlns:a16="http://schemas.microsoft.com/office/drawing/2014/main" id="{B5E1377A-E37C-4B9C-80C1-D3CAC555E627}"/>
              </a:ext>
            </a:extLst>
          </p:cNvPr>
          <p:cNvPicPr>
            <a:picLocks noChangeAspect="1"/>
          </p:cNvPicPr>
          <p:nvPr/>
        </p:nvPicPr>
        <p:blipFill>
          <a:blip r:embed="rId4"/>
          <a:stretch>
            <a:fillRect/>
          </a:stretch>
        </p:blipFill>
        <p:spPr>
          <a:xfrm>
            <a:off x="7758543" y="244027"/>
            <a:ext cx="3310510" cy="2996291"/>
          </a:xfrm>
          <a:prstGeom prst="rect">
            <a:avLst/>
          </a:prstGeom>
        </p:spPr>
      </p:pic>
      <p:pic>
        <p:nvPicPr>
          <p:cNvPr id="6" name="图片 5">
            <a:extLst>
              <a:ext uri="{FF2B5EF4-FFF2-40B4-BE49-F238E27FC236}">
                <a16:creationId xmlns:a16="http://schemas.microsoft.com/office/drawing/2014/main" id="{BE390293-60AB-4267-A1CB-AB64814CBE8F}"/>
              </a:ext>
            </a:extLst>
          </p:cNvPr>
          <p:cNvPicPr>
            <a:picLocks noChangeAspect="1"/>
          </p:cNvPicPr>
          <p:nvPr/>
        </p:nvPicPr>
        <p:blipFill>
          <a:blip r:embed="rId5"/>
          <a:stretch>
            <a:fillRect/>
          </a:stretch>
        </p:blipFill>
        <p:spPr>
          <a:xfrm>
            <a:off x="1621433" y="1382887"/>
            <a:ext cx="563929" cy="426757"/>
          </a:xfrm>
          <a:prstGeom prst="rect">
            <a:avLst/>
          </a:prstGeom>
        </p:spPr>
      </p:pic>
      <p:pic>
        <p:nvPicPr>
          <p:cNvPr id="7" name="图片 6">
            <a:extLst>
              <a:ext uri="{FF2B5EF4-FFF2-40B4-BE49-F238E27FC236}">
                <a16:creationId xmlns:a16="http://schemas.microsoft.com/office/drawing/2014/main" id="{31040529-2B25-4F5D-BC34-4799FFC3362D}"/>
              </a:ext>
            </a:extLst>
          </p:cNvPr>
          <p:cNvPicPr>
            <a:picLocks noChangeAspect="1"/>
          </p:cNvPicPr>
          <p:nvPr/>
        </p:nvPicPr>
        <p:blipFill>
          <a:blip r:embed="rId6"/>
          <a:stretch>
            <a:fillRect/>
          </a:stretch>
        </p:blipFill>
        <p:spPr>
          <a:xfrm>
            <a:off x="1659536" y="2545049"/>
            <a:ext cx="487722" cy="426757"/>
          </a:xfrm>
          <a:prstGeom prst="rect">
            <a:avLst/>
          </a:prstGeom>
        </p:spPr>
      </p:pic>
      <p:pic>
        <p:nvPicPr>
          <p:cNvPr id="8" name="图片 7">
            <a:extLst>
              <a:ext uri="{FF2B5EF4-FFF2-40B4-BE49-F238E27FC236}">
                <a16:creationId xmlns:a16="http://schemas.microsoft.com/office/drawing/2014/main" id="{B9977CE8-7F77-44AC-B112-A900E6D2206E}"/>
              </a:ext>
            </a:extLst>
          </p:cNvPr>
          <p:cNvPicPr>
            <a:picLocks noChangeAspect="1"/>
          </p:cNvPicPr>
          <p:nvPr/>
        </p:nvPicPr>
        <p:blipFill>
          <a:blip r:embed="rId7"/>
          <a:stretch>
            <a:fillRect/>
          </a:stretch>
        </p:blipFill>
        <p:spPr>
          <a:xfrm>
            <a:off x="1325591" y="3468857"/>
            <a:ext cx="3109229" cy="556308"/>
          </a:xfrm>
          <a:prstGeom prst="rect">
            <a:avLst/>
          </a:prstGeom>
        </p:spPr>
      </p:pic>
      <p:grpSp>
        <p:nvGrpSpPr>
          <p:cNvPr id="26" name="组合 25">
            <a:extLst>
              <a:ext uri="{FF2B5EF4-FFF2-40B4-BE49-F238E27FC236}">
                <a16:creationId xmlns:a16="http://schemas.microsoft.com/office/drawing/2014/main" id="{021B4B70-DC2B-4379-9F5A-102A2AA60BFC}"/>
              </a:ext>
            </a:extLst>
          </p:cNvPr>
          <p:cNvGrpSpPr/>
          <p:nvPr/>
        </p:nvGrpSpPr>
        <p:grpSpPr>
          <a:xfrm>
            <a:off x="370394" y="5340456"/>
            <a:ext cx="8003586" cy="450828"/>
            <a:chOff x="334963" y="1830680"/>
            <a:chExt cx="5087962" cy="361648"/>
          </a:xfrm>
        </p:grpSpPr>
        <p:sp>
          <p:nvSpPr>
            <p:cNvPr id="27" name="文本框 8">
              <a:extLst>
                <a:ext uri="{FF2B5EF4-FFF2-40B4-BE49-F238E27FC236}">
                  <a16:creationId xmlns:a16="http://schemas.microsoft.com/office/drawing/2014/main" id="{80EF9EA1-2BEE-41B3-98DB-F67F96BA56CD}"/>
                </a:ext>
              </a:extLst>
            </p:cNvPr>
            <p:cNvSpPr txBox="1"/>
            <p:nvPr/>
          </p:nvSpPr>
          <p:spPr>
            <a:xfrm>
              <a:off x="2954976" y="1945165"/>
              <a:ext cx="2467949" cy="22616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050" dirty="0">
                  <a:solidFill>
                    <a:srgbClr val="000000"/>
                  </a:solidFill>
                  <a:latin typeface="+mn-ea"/>
                </a:rPr>
                <a:t>对称位置表面距离的均方根</a:t>
              </a:r>
              <a:endParaRPr kumimoji="0" lang="zh-CN" altLang="en-US" sz="1050" b="0" i="0" u="none" strike="noStrike" kern="1200" cap="none" spc="0" normalizeH="0" baseline="0" noProof="0" dirty="0">
                <a:ln>
                  <a:noFill/>
                </a:ln>
                <a:solidFill>
                  <a:srgbClr val="000000"/>
                </a:solidFill>
                <a:effectLst/>
                <a:uLnTx/>
                <a:uFillTx/>
                <a:latin typeface="+mn-ea"/>
                <a:ea typeface="+mn-ea"/>
                <a:cs typeface="+mn-cs"/>
              </a:endParaRPr>
            </a:p>
          </p:txBody>
        </p:sp>
        <p:sp>
          <p:nvSpPr>
            <p:cNvPr id="28" name="矩形 27">
              <a:extLst>
                <a:ext uri="{FF2B5EF4-FFF2-40B4-BE49-F238E27FC236}">
                  <a16:creationId xmlns:a16="http://schemas.microsoft.com/office/drawing/2014/main" id="{C3F29906-ACF5-4A48-BD92-2944F96D6339}"/>
                </a:ext>
              </a:extLst>
            </p:cNvPr>
            <p:cNvSpPr/>
            <p:nvPr/>
          </p:nvSpPr>
          <p:spPr>
            <a:xfrm>
              <a:off x="334963" y="1830680"/>
              <a:ext cx="1794038" cy="361648"/>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en-US" altLang="zh-CN" sz="2000" b="1" i="0" u="none" strike="noStrike" kern="0" cap="none" spc="0" normalizeH="0" baseline="0" noProof="0" dirty="0">
                  <a:ln>
                    <a:noFill/>
                  </a:ln>
                  <a:effectLst/>
                  <a:uLnTx/>
                  <a:uFillTx/>
                </a:rPr>
                <a:t>RMSD</a:t>
              </a:r>
              <a:endParaRPr kumimoji="0" lang="zh-CN" altLang="en-US" sz="2000" b="1" i="0" u="none" strike="noStrike" kern="0" cap="none" spc="0" normalizeH="0" baseline="0" noProof="0" dirty="0">
                <a:ln>
                  <a:noFill/>
                </a:ln>
                <a:effectLst/>
                <a:uLnTx/>
                <a:uFillTx/>
              </a:endParaRPr>
            </a:p>
          </p:txBody>
        </p:sp>
      </p:grpSp>
      <p:pic>
        <p:nvPicPr>
          <p:cNvPr id="9" name="图片 8">
            <a:extLst>
              <a:ext uri="{FF2B5EF4-FFF2-40B4-BE49-F238E27FC236}">
                <a16:creationId xmlns:a16="http://schemas.microsoft.com/office/drawing/2014/main" id="{76F5C8A1-4B60-4187-A706-1574E1446272}"/>
              </a:ext>
            </a:extLst>
          </p:cNvPr>
          <p:cNvPicPr>
            <a:picLocks noChangeAspect="1"/>
          </p:cNvPicPr>
          <p:nvPr/>
        </p:nvPicPr>
        <p:blipFill>
          <a:blip r:embed="rId8"/>
          <a:stretch>
            <a:fillRect/>
          </a:stretch>
        </p:blipFill>
        <p:spPr>
          <a:xfrm>
            <a:off x="1325591" y="5340457"/>
            <a:ext cx="2591025" cy="701101"/>
          </a:xfrm>
          <a:prstGeom prst="rect">
            <a:avLst/>
          </a:prstGeom>
        </p:spPr>
      </p:pic>
      <p:pic>
        <p:nvPicPr>
          <p:cNvPr id="10" name="图片 9">
            <a:extLst>
              <a:ext uri="{FF2B5EF4-FFF2-40B4-BE49-F238E27FC236}">
                <a16:creationId xmlns:a16="http://schemas.microsoft.com/office/drawing/2014/main" id="{B4FA4071-F5F1-453A-B50E-81B3F95F2FC7}"/>
              </a:ext>
            </a:extLst>
          </p:cNvPr>
          <p:cNvPicPr>
            <a:picLocks noChangeAspect="1"/>
          </p:cNvPicPr>
          <p:nvPr/>
        </p:nvPicPr>
        <p:blipFill>
          <a:blip r:embed="rId9"/>
          <a:stretch>
            <a:fillRect/>
          </a:stretch>
        </p:blipFill>
        <p:spPr>
          <a:xfrm>
            <a:off x="1244757" y="4422886"/>
            <a:ext cx="3040643" cy="487722"/>
          </a:xfrm>
          <a:prstGeom prst="rect">
            <a:avLst/>
          </a:prstGeom>
        </p:spPr>
      </p:pic>
      <p:pic>
        <p:nvPicPr>
          <p:cNvPr id="11" name="图片 10">
            <a:extLst>
              <a:ext uri="{FF2B5EF4-FFF2-40B4-BE49-F238E27FC236}">
                <a16:creationId xmlns:a16="http://schemas.microsoft.com/office/drawing/2014/main" id="{0FF0B138-4FE6-48C2-8E27-92B7608EBE15}"/>
              </a:ext>
            </a:extLst>
          </p:cNvPr>
          <p:cNvPicPr>
            <a:picLocks noChangeAspect="1"/>
          </p:cNvPicPr>
          <p:nvPr/>
        </p:nvPicPr>
        <p:blipFill>
          <a:blip r:embed="rId10"/>
          <a:stretch>
            <a:fillRect/>
          </a:stretch>
        </p:blipFill>
        <p:spPr>
          <a:xfrm>
            <a:off x="8446210" y="4666747"/>
            <a:ext cx="2667231" cy="441998"/>
          </a:xfrm>
          <a:prstGeom prst="rect">
            <a:avLst/>
          </a:prstGeom>
        </p:spPr>
      </p:pic>
    </p:spTree>
    <p:extLst>
      <p:ext uri="{BB962C8B-B14F-4D97-AF65-F5344CB8AC3E}">
        <p14:creationId xmlns:p14="http://schemas.microsoft.com/office/powerpoint/2010/main" val="955477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BBE5995-69FA-4AAB-8850-F01386BF094B}"/>
              </a:ext>
            </a:extLst>
          </p:cNvPr>
          <p:cNvPicPr>
            <a:picLocks noChangeAspect="1"/>
          </p:cNvPicPr>
          <p:nvPr/>
        </p:nvPicPr>
        <p:blipFill>
          <a:blip r:embed="rId4"/>
          <a:stretch>
            <a:fillRect/>
          </a:stretch>
        </p:blipFill>
        <p:spPr>
          <a:xfrm>
            <a:off x="1182701" y="4456927"/>
            <a:ext cx="1226926" cy="739204"/>
          </a:xfrm>
          <a:prstGeom prst="rect">
            <a:avLst/>
          </a:prstGeom>
        </p:spPr>
      </p:pic>
      <p:sp>
        <p:nvSpPr>
          <p:cNvPr id="15" name="文本框 8"/>
          <p:cNvSpPr txBox="1"/>
          <p:nvPr/>
        </p:nvSpPr>
        <p:spPr>
          <a:xfrm>
            <a:off x="248985" y="2274465"/>
            <a:ext cx="3789615" cy="342593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mn-ea"/>
                <a:ea typeface="+mn-ea"/>
                <a:cs typeface="+mn-cs"/>
              </a:rPr>
              <a:t>首先是数据的解决方法，右侧是原始的</a:t>
            </a:r>
            <a:r>
              <a:rPr kumimoji="0" lang="en-US" altLang="zh-CN" sz="1400" b="0" i="0" u="none" strike="noStrike" kern="1200" cap="none" spc="0" normalizeH="0" baseline="0" noProof="0" dirty="0">
                <a:ln>
                  <a:noFill/>
                </a:ln>
                <a:solidFill>
                  <a:srgbClr val="000000"/>
                </a:solidFill>
                <a:effectLst/>
                <a:uLnTx/>
                <a:uFillTx/>
                <a:latin typeface="+mn-ea"/>
                <a:ea typeface="+mn-ea"/>
                <a:cs typeface="+mn-cs"/>
              </a:rPr>
              <a:t>CT</a:t>
            </a:r>
            <a:r>
              <a:rPr kumimoji="0" lang="zh-CN" altLang="en-US" sz="1400" b="0" i="0" u="none" strike="noStrike" kern="1200" cap="none" spc="0" normalizeH="0" baseline="0" noProof="0" dirty="0">
                <a:ln>
                  <a:noFill/>
                </a:ln>
                <a:solidFill>
                  <a:srgbClr val="000000"/>
                </a:solidFill>
                <a:effectLst/>
                <a:uLnTx/>
                <a:uFillTx/>
                <a:latin typeface="+mn-ea"/>
                <a:ea typeface="+mn-ea"/>
                <a:cs typeface="+mn-cs"/>
              </a:rPr>
              <a:t>数据</a:t>
            </a:r>
            <a:endParaRPr kumimoji="0" lang="en-US" altLang="zh-CN" sz="1400" b="0" i="0" u="none" strike="noStrike" kern="1200" cap="none" spc="0" normalizeH="0" baseline="0" noProof="0" dirty="0">
              <a:ln>
                <a:noFill/>
              </a:ln>
              <a:solidFill>
                <a:srgbClr val="000000"/>
              </a:solidFill>
              <a:effectLst/>
              <a:uLnTx/>
              <a:uFillTx/>
              <a:latin typeface="+mn-ea"/>
              <a:ea typeface="+mn-ea"/>
              <a:cs typeface="+mn-cs"/>
            </a:endParaRPr>
          </a:p>
          <a:p>
            <a:pPr marL="0" marR="0" lvl="0" indent="0" algn="just" defTabSz="914400" rtl="0" eaLnBrk="1" fontAlgn="auto" latinLnBrk="0" hangingPunct="1">
              <a:lnSpc>
                <a:spcPct val="13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mn-ea"/>
                <a:ea typeface="+mn-ea"/>
                <a:cs typeface="+mn-cs"/>
              </a:rPr>
              <a:t>这种数据格式（</a:t>
            </a:r>
            <a:r>
              <a:rPr kumimoji="0" lang="en-US" altLang="zh-CN" sz="1400" b="0" i="0" u="none" strike="noStrike" kern="1200" cap="none" spc="0" normalizeH="0" baseline="0" noProof="0" dirty="0" err="1">
                <a:ln>
                  <a:noFill/>
                </a:ln>
                <a:solidFill>
                  <a:srgbClr val="000000"/>
                </a:solidFill>
                <a:effectLst/>
                <a:uLnTx/>
                <a:uFillTx/>
                <a:latin typeface="+mn-ea"/>
                <a:ea typeface="+mn-ea"/>
                <a:cs typeface="+mn-cs"/>
              </a:rPr>
              <a:t>dcm</a:t>
            </a:r>
            <a:r>
              <a:rPr kumimoji="0" lang="zh-CN" altLang="en-US" sz="1400" b="0" i="0" u="none" strike="noStrike" kern="1200" cap="none" spc="0" normalizeH="0" baseline="0" noProof="0" dirty="0">
                <a:ln>
                  <a:noFill/>
                </a:ln>
                <a:solidFill>
                  <a:srgbClr val="000000"/>
                </a:solidFill>
                <a:effectLst/>
                <a:uLnTx/>
                <a:uFillTx/>
                <a:latin typeface="+mn-ea"/>
                <a:ea typeface="+mn-ea"/>
                <a:cs typeface="+mn-cs"/>
              </a:rPr>
              <a:t>）目前我只提取出里面的灰度图进行使用</a:t>
            </a:r>
            <a:endParaRPr kumimoji="0" lang="en-US" altLang="zh-CN" sz="1400" b="0" i="0" u="none" strike="noStrike" kern="1200" cap="none" spc="0" normalizeH="0" baseline="0" noProof="0" dirty="0">
              <a:ln>
                <a:noFill/>
              </a:ln>
              <a:solidFill>
                <a:srgbClr val="000000"/>
              </a:solidFill>
              <a:effectLst/>
              <a:uLnTx/>
              <a:uFillTx/>
              <a:latin typeface="+mn-ea"/>
              <a:ea typeface="+mn-ea"/>
              <a:cs typeface="+mn-cs"/>
            </a:endParaRPr>
          </a:p>
          <a:p>
            <a:pPr lvl="0" algn="just">
              <a:lnSpc>
                <a:spcPct val="130000"/>
              </a:lnSpc>
              <a:defRPr/>
            </a:pPr>
            <a:r>
              <a:rPr kumimoji="0" lang="zh-CN" altLang="en-US" sz="1400" b="0" i="0" u="none" strike="noStrike" kern="1200" cap="none" spc="0" normalizeH="0" baseline="0" noProof="0" dirty="0">
                <a:ln>
                  <a:noFill/>
                </a:ln>
                <a:solidFill>
                  <a:srgbClr val="000000"/>
                </a:solidFill>
                <a:effectLst/>
                <a:uLnTx/>
                <a:uFillTx/>
                <a:latin typeface="+mn-ea"/>
                <a:ea typeface="+mn-ea"/>
                <a:cs typeface="+mn-cs"/>
              </a:rPr>
              <a:t>提取的方法是使用</a:t>
            </a:r>
            <a:r>
              <a:rPr lang="en-US" altLang="zh-CN" sz="1400" dirty="0" err="1">
                <a:solidFill>
                  <a:srgbClr val="000000"/>
                </a:solidFill>
                <a:latin typeface="+mn-ea"/>
              </a:rPr>
              <a:t>SimpleITK</a:t>
            </a:r>
            <a:r>
              <a:rPr lang="zh-CN" altLang="en-US" sz="1400" dirty="0">
                <a:solidFill>
                  <a:srgbClr val="000000"/>
                </a:solidFill>
                <a:latin typeface="+mn-ea"/>
              </a:rPr>
              <a:t>和</a:t>
            </a:r>
            <a:r>
              <a:rPr lang="en-US" altLang="zh-CN" sz="1400" dirty="0" err="1">
                <a:solidFill>
                  <a:srgbClr val="000000"/>
                </a:solidFill>
                <a:latin typeface="+mn-ea"/>
              </a:rPr>
              <a:t>opencv</a:t>
            </a:r>
            <a:r>
              <a:rPr lang="zh-CN" altLang="en-US" sz="1400" dirty="0">
                <a:solidFill>
                  <a:srgbClr val="000000"/>
                </a:solidFill>
                <a:latin typeface="+mn-ea"/>
              </a:rPr>
              <a:t>配合</a:t>
            </a:r>
            <a:endParaRPr lang="en-US" altLang="zh-CN" sz="1400" dirty="0">
              <a:solidFill>
                <a:srgbClr val="000000"/>
              </a:solidFill>
              <a:latin typeface="+mn-ea"/>
            </a:endParaRPr>
          </a:p>
          <a:p>
            <a:pPr lvl="0" algn="just">
              <a:lnSpc>
                <a:spcPct val="130000"/>
              </a:lnSpc>
              <a:defRPr/>
            </a:pPr>
            <a:r>
              <a:rPr lang="zh-CN" altLang="en-US" sz="1400" dirty="0">
                <a:solidFill>
                  <a:srgbClr val="000000"/>
                </a:solidFill>
                <a:latin typeface="+mn-ea"/>
              </a:rPr>
              <a:t>首先使用</a:t>
            </a:r>
            <a:r>
              <a:rPr lang="en-US" altLang="zh-CN" sz="1400" dirty="0" err="1">
                <a:solidFill>
                  <a:srgbClr val="000000"/>
                </a:solidFill>
                <a:latin typeface="+mn-ea"/>
              </a:rPr>
              <a:t>SimpleITK</a:t>
            </a:r>
            <a:r>
              <a:rPr lang="zh-CN" altLang="en-US" sz="1400" dirty="0">
                <a:solidFill>
                  <a:srgbClr val="000000"/>
                </a:solidFill>
                <a:latin typeface="+mn-ea"/>
              </a:rPr>
              <a:t>将数据矩阵导出，然后通过</a:t>
            </a:r>
            <a:r>
              <a:rPr lang="en-US" altLang="zh-CN" sz="1400" dirty="0" err="1">
                <a:solidFill>
                  <a:srgbClr val="000000"/>
                </a:solidFill>
                <a:latin typeface="+mn-ea"/>
              </a:rPr>
              <a:t>opencv</a:t>
            </a:r>
            <a:r>
              <a:rPr lang="zh-CN" altLang="en-US" sz="1400" dirty="0">
                <a:solidFill>
                  <a:srgbClr val="000000"/>
                </a:solidFill>
                <a:latin typeface="+mn-ea"/>
              </a:rPr>
              <a:t>归一化带</a:t>
            </a:r>
            <a:r>
              <a:rPr lang="en-US" altLang="zh-CN" sz="1400" dirty="0">
                <a:solidFill>
                  <a:srgbClr val="000000"/>
                </a:solidFill>
                <a:latin typeface="+mn-ea"/>
              </a:rPr>
              <a:t>0-255</a:t>
            </a:r>
            <a:r>
              <a:rPr lang="zh-CN" altLang="en-US" sz="1400" dirty="0">
                <a:solidFill>
                  <a:srgbClr val="000000"/>
                </a:solidFill>
                <a:latin typeface="+mn-ea"/>
              </a:rPr>
              <a:t>，保存为</a:t>
            </a:r>
            <a:r>
              <a:rPr lang="en-US" altLang="zh-CN" sz="1400" dirty="0">
                <a:solidFill>
                  <a:srgbClr val="000000"/>
                </a:solidFill>
                <a:latin typeface="+mn-ea"/>
              </a:rPr>
              <a:t>jpg</a:t>
            </a:r>
            <a:r>
              <a:rPr lang="zh-CN" altLang="en-US" sz="1400" dirty="0">
                <a:solidFill>
                  <a:srgbClr val="000000"/>
                </a:solidFill>
                <a:latin typeface="+mn-ea"/>
              </a:rPr>
              <a:t>图片，再由</a:t>
            </a:r>
            <a:r>
              <a:rPr lang="en-US" altLang="zh-CN" sz="1400" dirty="0" err="1">
                <a:solidFill>
                  <a:srgbClr val="000000"/>
                </a:solidFill>
                <a:latin typeface="+mn-ea"/>
              </a:rPr>
              <a:t>skimage</a:t>
            </a:r>
            <a:r>
              <a:rPr lang="zh-CN" altLang="en-US" sz="1400" dirty="0">
                <a:solidFill>
                  <a:srgbClr val="000000"/>
                </a:solidFill>
                <a:latin typeface="+mn-ea"/>
              </a:rPr>
              <a:t>读取并用</a:t>
            </a:r>
            <a:r>
              <a:rPr lang="en-US" altLang="zh-CN" sz="1400" dirty="0" err="1">
                <a:solidFill>
                  <a:srgbClr val="000000"/>
                </a:solidFill>
                <a:latin typeface="+mn-ea"/>
              </a:rPr>
              <a:t>nupy</a:t>
            </a:r>
            <a:r>
              <a:rPr lang="zh-CN" altLang="en-US" sz="1400" dirty="0">
                <a:solidFill>
                  <a:srgbClr val="000000"/>
                </a:solidFill>
                <a:latin typeface="+mn-ea"/>
              </a:rPr>
              <a:t>进行操作，将图片的数据保存到训练的初始大矩阵中</a:t>
            </a:r>
            <a:endParaRPr lang="en-US" altLang="zh-CN" sz="1400" dirty="0">
              <a:solidFill>
                <a:srgbClr val="000000"/>
              </a:solidFill>
              <a:latin typeface="+mn-ea"/>
            </a:endParaRPr>
          </a:p>
          <a:p>
            <a:pPr lvl="0" algn="just">
              <a:lnSpc>
                <a:spcPct val="130000"/>
              </a:lnSpc>
              <a:defRPr/>
            </a:pPr>
            <a:r>
              <a:rPr lang="zh-CN" altLang="en-US" sz="1400" dirty="0">
                <a:solidFill>
                  <a:srgbClr val="000000"/>
                </a:solidFill>
                <a:latin typeface="+mn-ea"/>
              </a:rPr>
              <a:t>因为发现                         这两个文件夹的数据形式不同，               所以目前使用的</a:t>
            </a:r>
            <a:r>
              <a:rPr lang="en-US" altLang="zh-CN" sz="1400" dirty="0">
                <a:solidFill>
                  <a:srgbClr val="000000"/>
                </a:solidFill>
                <a:latin typeface="+mn-ea"/>
              </a:rPr>
              <a:t>T2</a:t>
            </a:r>
            <a:r>
              <a:rPr lang="zh-CN" altLang="en-US" sz="1400" dirty="0">
                <a:solidFill>
                  <a:srgbClr val="000000"/>
                </a:solidFill>
                <a:latin typeface="+mn-ea"/>
              </a:rPr>
              <a:t>里面的数据，其中前</a:t>
            </a:r>
            <a:r>
              <a:rPr lang="en-US" altLang="zh-CN" sz="1400" dirty="0">
                <a:solidFill>
                  <a:srgbClr val="000000"/>
                </a:solidFill>
                <a:latin typeface="+mn-ea"/>
              </a:rPr>
              <a:t>276</a:t>
            </a:r>
            <a:r>
              <a:rPr lang="zh-CN" altLang="en-US" sz="1400" dirty="0">
                <a:solidFill>
                  <a:srgbClr val="000000"/>
                </a:solidFill>
                <a:latin typeface="+mn-ea"/>
              </a:rPr>
              <a:t>个作为训练数据，后</a:t>
            </a:r>
            <a:r>
              <a:rPr lang="en-US" altLang="zh-CN" sz="1400" dirty="0">
                <a:solidFill>
                  <a:srgbClr val="000000"/>
                </a:solidFill>
                <a:latin typeface="+mn-ea"/>
              </a:rPr>
              <a:t>26</a:t>
            </a:r>
            <a:r>
              <a:rPr lang="zh-CN" altLang="en-US" sz="1400" dirty="0">
                <a:solidFill>
                  <a:srgbClr val="000000"/>
                </a:solidFill>
                <a:latin typeface="+mn-ea"/>
              </a:rPr>
              <a:t>个数据作为预测数据。</a:t>
            </a:r>
            <a:endParaRPr lang="en-US" altLang="zh-CN" sz="1400" dirty="0">
              <a:solidFill>
                <a:srgbClr val="000000"/>
              </a:solidFill>
              <a:latin typeface="+mn-ea"/>
            </a:endParaRPr>
          </a:p>
        </p:txBody>
      </p:sp>
      <p:sp>
        <p:nvSpPr>
          <p:cNvPr id="18" name="矩形 17"/>
          <p:cNvSpPr/>
          <p:nvPr/>
        </p:nvSpPr>
        <p:spPr>
          <a:xfrm>
            <a:off x="4494868" y="1193800"/>
            <a:ext cx="2446868" cy="51118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8" name="矩形 27"/>
          <p:cNvSpPr/>
          <p:nvPr/>
        </p:nvSpPr>
        <p:spPr>
          <a:xfrm>
            <a:off x="4856495" y="4527060"/>
            <a:ext cx="1723613"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800" b="1" i="0" u="none" strike="noStrike" kern="0" cap="none" spc="0" normalizeH="0" baseline="0" noProof="0" dirty="0">
                <a:ln>
                  <a:noFill/>
                </a:ln>
                <a:solidFill>
                  <a:schemeClr val="bg1"/>
                </a:solidFill>
                <a:effectLst/>
                <a:uLnTx/>
                <a:uFillTx/>
              </a:rPr>
              <a:t>Add Your Text</a:t>
            </a:r>
          </a:p>
        </p:txBody>
      </p:sp>
      <p:sp>
        <p:nvSpPr>
          <p:cNvPr id="31" name="文本框 8"/>
          <p:cNvSpPr txBox="1"/>
          <p:nvPr/>
        </p:nvSpPr>
        <p:spPr>
          <a:xfrm>
            <a:off x="4820731" y="4896392"/>
            <a:ext cx="1759377" cy="119263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Tx/>
              <a:buSzTx/>
              <a:buFontTx/>
              <a:buNone/>
              <a:tabLst/>
              <a:defRPr/>
            </a:pPr>
            <a:r>
              <a:rPr kumimoji="0" lang="zh-CN" altLang="en-US" sz="1100" b="0" i="0" u="none" strike="noStrike" kern="1200" cap="none" spc="0" normalizeH="0" baseline="0" noProof="0" dirty="0">
                <a:ln>
                  <a:noFill/>
                </a:ln>
                <a:solidFill>
                  <a:schemeClr val="bg1"/>
                </a:solidFill>
                <a:effectLst/>
                <a:uLnTx/>
                <a:uFillTx/>
                <a:latin typeface="+mn-ea"/>
                <a:ea typeface="+mn-ea"/>
                <a:cs typeface="+mn-cs"/>
              </a:rPr>
              <a:t>标题数字等都可以通过点击和重新输入进行更改，顶部“开始”面板中可以对字体、字号、颜色、行距等进行修改。</a:t>
            </a:r>
          </a:p>
        </p:txBody>
      </p:sp>
      <p:sp>
        <p:nvSpPr>
          <p:cNvPr id="32" name="文本框 8"/>
          <p:cNvSpPr txBox="1"/>
          <p:nvPr/>
        </p:nvSpPr>
        <p:spPr>
          <a:xfrm>
            <a:off x="7303363" y="4119064"/>
            <a:ext cx="3503775" cy="174547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Tx/>
              <a:buSzTx/>
              <a:buFontTx/>
              <a:buNone/>
              <a:tabLst/>
              <a:defRPr/>
            </a:pPr>
            <a:r>
              <a:rPr lang="zh-CN" altLang="en-US" sz="1400" dirty="0">
                <a:solidFill>
                  <a:srgbClr val="000000"/>
                </a:solidFill>
                <a:latin typeface="+mn-ea"/>
              </a:rPr>
              <a:t>至于将数据导入主要采用的是</a:t>
            </a:r>
            <a:r>
              <a:rPr lang="en-US" altLang="zh-CN" sz="1400" dirty="0" err="1">
                <a:solidFill>
                  <a:srgbClr val="000000"/>
                </a:solidFill>
                <a:latin typeface="+mn-ea"/>
              </a:rPr>
              <a:t>os.walk</a:t>
            </a:r>
            <a:r>
              <a:rPr lang="zh-CN" altLang="en-US" sz="1400" dirty="0">
                <a:solidFill>
                  <a:srgbClr val="000000"/>
                </a:solidFill>
                <a:latin typeface="+mn-ea"/>
              </a:rPr>
              <a:t>提取他们的文件名等信息完成的，再分别读取完成的。因为文件分别堆放在不同的文件夹中如左图，不似一般数据一个文件夹一张图，所以花费了较多时间。</a:t>
            </a:r>
            <a:endParaRPr lang="en-US" altLang="zh-CN" sz="1400" dirty="0">
              <a:solidFill>
                <a:srgbClr val="000000"/>
              </a:solidFill>
              <a:latin typeface="+mn-ea"/>
            </a:endParaRPr>
          </a:p>
          <a:p>
            <a:pPr marL="0" marR="0" lvl="0" indent="0" algn="just" defTabSz="914400" rtl="0" eaLnBrk="1" fontAlgn="auto" latinLnBrk="0" hangingPunct="1">
              <a:lnSpc>
                <a:spcPct val="130000"/>
              </a:lnSpc>
              <a:spcBef>
                <a:spcPts val="0"/>
              </a:spcBef>
              <a:spcAft>
                <a:spcPts val="0"/>
              </a:spcAft>
              <a:buClrTx/>
              <a:buSzTx/>
              <a:buFontTx/>
              <a:buNone/>
              <a:tabLst/>
              <a:defRPr/>
            </a:pPr>
            <a:endParaRPr lang="zh-CN" altLang="en-US" sz="1400" dirty="0">
              <a:solidFill>
                <a:srgbClr val="000000"/>
              </a:solidFill>
              <a:latin typeface="+mn-ea"/>
            </a:endParaRPr>
          </a:p>
        </p:txBody>
      </p:sp>
      <p:sp>
        <p:nvSpPr>
          <p:cNvPr id="34" name="文本占位符 4"/>
          <p:cNvSpPr>
            <a:spLocks noGrp="1"/>
          </p:cNvSpPr>
          <p:nvPr>
            <p:ph type="body" sz="quarter" idx="10"/>
          </p:nvPr>
        </p:nvSpPr>
        <p:spPr>
          <a:xfrm>
            <a:off x="462947" y="250634"/>
            <a:ext cx="7420424" cy="1588127"/>
          </a:xfrm>
        </p:spPr>
        <p:txBody>
          <a:bodyPr/>
          <a:lstStyle/>
          <a:p>
            <a:r>
              <a:rPr lang="zh-CN" altLang="en-US" dirty="0"/>
              <a:t>在</a:t>
            </a:r>
            <a:r>
              <a:rPr lang="en-US" altLang="zh-CN" dirty="0" err="1"/>
              <a:t>jupyter</a:t>
            </a:r>
            <a:r>
              <a:rPr lang="en-US" altLang="zh-CN" dirty="0"/>
              <a:t> notebook</a:t>
            </a:r>
            <a:r>
              <a:rPr lang="zh-CN" altLang="en-US" dirty="0"/>
              <a:t>上的运行效果</a:t>
            </a:r>
          </a:p>
        </p:txBody>
      </p:sp>
      <p:pic>
        <p:nvPicPr>
          <p:cNvPr id="2" name="图片 1">
            <a:extLst>
              <a:ext uri="{FF2B5EF4-FFF2-40B4-BE49-F238E27FC236}">
                <a16:creationId xmlns:a16="http://schemas.microsoft.com/office/drawing/2014/main" id="{A357086C-DEBF-4601-83D6-0B1F525CBA25}"/>
              </a:ext>
            </a:extLst>
          </p:cNvPr>
          <p:cNvPicPr>
            <a:picLocks noChangeAspect="1"/>
          </p:cNvPicPr>
          <p:nvPr/>
        </p:nvPicPr>
        <p:blipFill>
          <a:blip r:embed="rId5"/>
          <a:stretch>
            <a:fillRect/>
          </a:stretch>
        </p:blipFill>
        <p:spPr>
          <a:xfrm>
            <a:off x="4675440" y="1743749"/>
            <a:ext cx="2049958" cy="2598645"/>
          </a:xfrm>
          <a:prstGeom prst="rect">
            <a:avLst/>
          </a:prstGeom>
        </p:spPr>
      </p:pic>
      <p:pic>
        <p:nvPicPr>
          <p:cNvPr id="4" name="图片 3">
            <a:extLst>
              <a:ext uri="{FF2B5EF4-FFF2-40B4-BE49-F238E27FC236}">
                <a16:creationId xmlns:a16="http://schemas.microsoft.com/office/drawing/2014/main" id="{CD24570B-5913-4CE8-8446-3C948E040146}"/>
              </a:ext>
            </a:extLst>
          </p:cNvPr>
          <p:cNvPicPr>
            <a:picLocks noChangeAspect="1"/>
          </p:cNvPicPr>
          <p:nvPr/>
        </p:nvPicPr>
        <p:blipFill>
          <a:blip r:embed="rId6"/>
          <a:stretch>
            <a:fillRect/>
          </a:stretch>
        </p:blipFill>
        <p:spPr>
          <a:xfrm>
            <a:off x="7398004" y="890652"/>
            <a:ext cx="3734124" cy="2331922"/>
          </a:xfrm>
          <a:prstGeom prst="rect">
            <a:avLst/>
          </a:prstGeom>
        </p:spPr>
      </p:pic>
      <p:pic>
        <p:nvPicPr>
          <p:cNvPr id="5" name="图片 4">
            <a:extLst>
              <a:ext uri="{FF2B5EF4-FFF2-40B4-BE49-F238E27FC236}">
                <a16:creationId xmlns:a16="http://schemas.microsoft.com/office/drawing/2014/main" id="{6A22540B-C00A-4479-8900-45E1DE49D504}"/>
              </a:ext>
            </a:extLst>
          </p:cNvPr>
          <p:cNvPicPr>
            <a:picLocks noChangeAspect="1"/>
          </p:cNvPicPr>
          <p:nvPr/>
        </p:nvPicPr>
        <p:blipFill>
          <a:blip r:embed="rId7"/>
          <a:stretch>
            <a:fillRect/>
          </a:stretch>
        </p:blipFill>
        <p:spPr>
          <a:xfrm>
            <a:off x="7131281" y="3442716"/>
            <a:ext cx="4267570" cy="457240"/>
          </a:xfrm>
          <a:prstGeom prst="rect">
            <a:avLst/>
          </a:prstGeom>
        </p:spPr>
      </p:pic>
    </p:spTree>
    <p:extLst>
      <p:ext uri="{BB962C8B-B14F-4D97-AF65-F5344CB8AC3E}">
        <p14:creationId xmlns:p14="http://schemas.microsoft.com/office/powerpoint/2010/main" val="2042269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8"/>
          <p:cNvSpPr txBox="1"/>
          <p:nvPr/>
        </p:nvSpPr>
        <p:spPr>
          <a:xfrm>
            <a:off x="295422" y="1456820"/>
            <a:ext cx="3320380" cy="398609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Tx/>
              <a:buSzTx/>
              <a:buFontTx/>
              <a:buNone/>
              <a:tabLst/>
              <a:defRPr/>
            </a:pPr>
            <a:r>
              <a:rPr lang="zh-CN" altLang="en-US" sz="1400" dirty="0">
                <a:solidFill>
                  <a:srgbClr val="000000"/>
                </a:solidFill>
                <a:latin typeface="+mn-ea"/>
              </a:rPr>
              <a:t>依照右面论文中的图片，整个网络分为</a:t>
            </a:r>
            <a:r>
              <a:rPr lang="en-US" altLang="zh-CN" sz="1400" dirty="0">
                <a:solidFill>
                  <a:srgbClr val="000000"/>
                </a:solidFill>
                <a:latin typeface="+mn-ea"/>
              </a:rPr>
              <a:t>9</a:t>
            </a:r>
            <a:r>
              <a:rPr lang="zh-CN" altLang="en-US" sz="1400" dirty="0">
                <a:solidFill>
                  <a:srgbClr val="000000"/>
                </a:solidFill>
                <a:latin typeface="+mn-ea"/>
              </a:rPr>
              <a:t>层。前四层需要进行池化得到特征图。</a:t>
            </a:r>
            <a:endParaRPr lang="en-US" altLang="zh-CN" sz="1400" dirty="0">
              <a:solidFill>
                <a:srgbClr val="000000"/>
              </a:solidFill>
              <a:latin typeface="+mn-ea"/>
            </a:endParaRPr>
          </a:p>
          <a:p>
            <a:pPr lvl="0" algn="just">
              <a:lnSpc>
                <a:spcPct val="130000"/>
              </a:lnSpc>
              <a:defRPr/>
            </a:pPr>
            <a:r>
              <a:rPr lang="zh-CN" altLang="en-US" sz="1400" dirty="0">
                <a:solidFill>
                  <a:srgbClr val="000000"/>
                </a:solidFill>
                <a:latin typeface="+mn-ea"/>
              </a:rPr>
              <a:t>模型的损失函数使用的是</a:t>
            </a:r>
            <a:r>
              <a:rPr lang="en-US" altLang="zh-CN" sz="1400" dirty="0" err="1">
                <a:solidFill>
                  <a:srgbClr val="000000"/>
                </a:solidFill>
                <a:latin typeface="+mn-ea"/>
              </a:rPr>
              <a:t>binary_crossentropy</a:t>
            </a:r>
            <a:endParaRPr lang="en-US" altLang="zh-CN" sz="1400" dirty="0">
              <a:solidFill>
                <a:srgbClr val="000000"/>
              </a:solidFill>
              <a:latin typeface="+mn-ea"/>
            </a:endParaRPr>
          </a:p>
          <a:p>
            <a:pPr algn="just">
              <a:lnSpc>
                <a:spcPct val="130000"/>
              </a:lnSpc>
              <a:defRPr/>
            </a:pPr>
            <a:r>
              <a:rPr lang="zh-CN" altLang="en-US" sz="1400" dirty="0">
                <a:solidFill>
                  <a:srgbClr val="000000"/>
                </a:solidFill>
                <a:latin typeface="+mn-ea"/>
              </a:rPr>
              <a:t>模型的评判标准使用的是</a:t>
            </a:r>
            <a:r>
              <a:rPr lang="en-US" altLang="zh-CN" sz="1400" dirty="0" err="1">
                <a:solidFill>
                  <a:srgbClr val="000000"/>
                </a:solidFill>
                <a:latin typeface="+mn-ea"/>
              </a:rPr>
              <a:t>mean_iou</a:t>
            </a:r>
            <a:r>
              <a:rPr lang="zh-CN" altLang="en-US" sz="1400" dirty="0">
                <a:solidFill>
                  <a:srgbClr val="000000"/>
                </a:solidFill>
                <a:latin typeface="+mn-ea"/>
              </a:rPr>
              <a:t>，其计算方法是就是</a:t>
            </a:r>
            <a:r>
              <a:rPr lang="en-US" altLang="zh-CN" sz="1400" dirty="0">
                <a:solidFill>
                  <a:srgbClr val="000000"/>
                </a:solidFill>
                <a:latin typeface="+mn-ea"/>
              </a:rPr>
              <a:t>Jaccard</a:t>
            </a:r>
            <a:r>
              <a:rPr lang="zh-CN" altLang="en-US" sz="1400" dirty="0">
                <a:solidFill>
                  <a:srgbClr val="000000"/>
                </a:solidFill>
                <a:latin typeface="+mn-ea"/>
              </a:rPr>
              <a:t>方法的计算方法。</a:t>
            </a:r>
            <a:r>
              <a:rPr lang="en-US" altLang="zh-CN" sz="1400" dirty="0" err="1">
                <a:solidFill>
                  <a:srgbClr val="000000"/>
                </a:solidFill>
                <a:latin typeface="+mn-ea"/>
              </a:rPr>
              <a:t>mIoU</a:t>
            </a:r>
            <a:r>
              <a:rPr lang="zh-CN" altLang="en-US" sz="1400" dirty="0">
                <a:solidFill>
                  <a:srgbClr val="000000"/>
                </a:solidFill>
                <a:latin typeface="+mn-ea"/>
              </a:rPr>
              <a:t>是图像语义分割常用的指标，它首先计算每个类别的</a:t>
            </a:r>
            <a:r>
              <a:rPr lang="en-US" altLang="zh-CN" sz="1400" dirty="0" err="1">
                <a:solidFill>
                  <a:srgbClr val="000000"/>
                </a:solidFill>
                <a:latin typeface="+mn-ea"/>
              </a:rPr>
              <a:t>IoU</a:t>
            </a:r>
            <a:r>
              <a:rPr lang="zh-CN" altLang="en-US" sz="1400" dirty="0">
                <a:solidFill>
                  <a:srgbClr val="000000"/>
                </a:solidFill>
                <a:latin typeface="+mn-ea"/>
              </a:rPr>
              <a:t>，然后计算所有类别的</a:t>
            </a:r>
            <a:r>
              <a:rPr lang="en-US" altLang="zh-CN" sz="1400" dirty="0" err="1">
                <a:solidFill>
                  <a:srgbClr val="000000"/>
                </a:solidFill>
                <a:latin typeface="+mn-ea"/>
              </a:rPr>
              <a:t>IoU</a:t>
            </a:r>
            <a:r>
              <a:rPr lang="zh-CN" altLang="en-US" sz="1400" dirty="0">
                <a:solidFill>
                  <a:srgbClr val="000000"/>
                </a:solidFill>
                <a:latin typeface="+mn-ea"/>
              </a:rPr>
              <a:t>的平均值</a:t>
            </a:r>
            <a:endParaRPr lang="en-US" altLang="zh-CN" sz="1400" dirty="0">
              <a:solidFill>
                <a:srgbClr val="000000"/>
              </a:solidFill>
              <a:latin typeface="+mn-ea"/>
            </a:endParaRPr>
          </a:p>
          <a:p>
            <a:pPr algn="just">
              <a:lnSpc>
                <a:spcPct val="130000"/>
              </a:lnSpc>
              <a:defRPr/>
            </a:pPr>
            <a:r>
              <a:rPr lang="zh-CN" altLang="en-US" sz="1400" dirty="0">
                <a:solidFill>
                  <a:srgbClr val="000000"/>
                </a:solidFill>
                <a:latin typeface="+mn-ea"/>
              </a:rPr>
              <a:t>下面是进行训练时的情况，</a:t>
            </a:r>
            <a:r>
              <a:rPr lang="zh-CN" altLang="zh-CN" sz="1400" dirty="0"/>
              <a:t>采用取超过probability超过Thresholds：[0.5, 0.55, 0.6, 0.65, 0.7, 0.75, 0.8, 0.85, 0.9, 0.95]的IoU</a:t>
            </a:r>
            <a:r>
              <a:rPr lang="zh-CN" altLang="en-US" sz="1400" dirty="0"/>
              <a:t>的</a:t>
            </a:r>
            <a:r>
              <a:rPr lang="en-US" altLang="zh-CN" sz="1400" dirty="0"/>
              <a:t>K-means</a:t>
            </a:r>
            <a:r>
              <a:rPr lang="zh-CN" altLang="en-US" sz="1400" dirty="0"/>
              <a:t>回归值</a:t>
            </a:r>
            <a:r>
              <a:rPr lang="zh-CN" altLang="zh-CN" sz="1400" dirty="0"/>
              <a:t>作为metric。</a:t>
            </a:r>
            <a:endParaRPr lang="zh-CN" altLang="en-US" sz="1400" dirty="0">
              <a:solidFill>
                <a:srgbClr val="000000"/>
              </a:solidFill>
              <a:latin typeface="+mn-ea"/>
            </a:endParaRPr>
          </a:p>
          <a:p>
            <a:pPr lvl="0" algn="just">
              <a:lnSpc>
                <a:spcPct val="130000"/>
              </a:lnSpc>
              <a:defRPr/>
            </a:pPr>
            <a:endParaRPr lang="en-US" altLang="zh-CN" sz="1400" dirty="0">
              <a:solidFill>
                <a:srgbClr val="000000"/>
              </a:solidFill>
              <a:latin typeface="+mn-ea"/>
            </a:endParaRPr>
          </a:p>
        </p:txBody>
      </p:sp>
      <p:sp>
        <p:nvSpPr>
          <p:cNvPr id="28" name="矩形 27"/>
          <p:cNvSpPr/>
          <p:nvPr/>
        </p:nvSpPr>
        <p:spPr>
          <a:xfrm>
            <a:off x="4856495" y="4527060"/>
            <a:ext cx="1723613"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800" b="1" i="0" u="none" strike="noStrike" kern="0" cap="none" spc="0" normalizeH="0" baseline="0" noProof="0" dirty="0">
                <a:ln>
                  <a:noFill/>
                </a:ln>
                <a:solidFill>
                  <a:schemeClr val="bg1"/>
                </a:solidFill>
                <a:effectLst/>
                <a:uLnTx/>
                <a:uFillTx/>
              </a:rPr>
              <a:t>Add Your Text</a:t>
            </a:r>
          </a:p>
        </p:txBody>
      </p:sp>
      <p:sp>
        <p:nvSpPr>
          <p:cNvPr id="31" name="文本框 8"/>
          <p:cNvSpPr txBox="1"/>
          <p:nvPr/>
        </p:nvSpPr>
        <p:spPr>
          <a:xfrm>
            <a:off x="4820731" y="4896392"/>
            <a:ext cx="1759377" cy="119263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Tx/>
              <a:buSzTx/>
              <a:buFontTx/>
              <a:buNone/>
              <a:tabLst/>
              <a:defRPr/>
            </a:pPr>
            <a:r>
              <a:rPr kumimoji="0" lang="zh-CN" altLang="en-US" sz="1100" b="0" i="0" u="none" strike="noStrike" kern="1200" cap="none" spc="0" normalizeH="0" baseline="0" noProof="0" dirty="0">
                <a:ln>
                  <a:noFill/>
                </a:ln>
                <a:solidFill>
                  <a:schemeClr val="bg1"/>
                </a:solidFill>
                <a:effectLst/>
                <a:uLnTx/>
                <a:uFillTx/>
                <a:latin typeface="+mn-ea"/>
                <a:ea typeface="+mn-ea"/>
                <a:cs typeface="+mn-cs"/>
              </a:rPr>
              <a:t>标题数字等都可以通过点击和重新输入进行更改，顶部“开始”面板中可以对字体、字号、颜色、行距等进行修改。</a:t>
            </a:r>
          </a:p>
        </p:txBody>
      </p:sp>
      <p:sp>
        <p:nvSpPr>
          <p:cNvPr id="32" name="文本框 8"/>
          <p:cNvSpPr txBox="1"/>
          <p:nvPr/>
        </p:nvSpPr>
        <p:spPr>
          <a:xfrm>
            <a:off x="8591583" y="2577127"/>
            <a:ext cx="3503775" cy="20255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ts val="0"/>
              </a:spcBef>
              <a:spcAft>
                <a:spcPts val="0"/>
              </a:spcAft>
              <a:buClrTx/>
              <a:buSzTx/>
              <a:buFontTx/>
              <a:buNone/>
              <a:tabLst/>
              <a:defRPr/>
            </a:pPr>
            <a:r>
              <a:rPr lang="zh-CN" altLang="en-US" sz="1400" dirty="0">
                <a:solidFill>
                  <a:srgbClr val="000000"/>
                </a:solidFill>
                <a:latin typeface="+mn-ea"/>
              </a:rPr>
              <a:t>本设计</a:t>
            </a:r>
            <a:r>
              <a:rPr lang="en-US" altLang="zh-CN" sz="1400" dirty="0">
                <a:solidFill>
                  <a:srgbClr val="000000"/>
                </a:solidFill>
                <a:latin typeface="+mn-ea"/>
              </a:rPr>
              <a:t>30</a:t>
            </a:r>
            <a:r>
              <a:rPr lang="zh-CN" altLang="en-US" sz="1400" dirty="0">
                <a:solidFill>
                  <a:srgbClr val="000000"/>
                </a:solidFill>
                <a:latin typeface="+mn-ea"/>
              </a:rPr>
              <a:t>个周期，但可能是因为图片较少且都是肺部的模型，所以收敛的很快，在第</a:t>
            </a:r>
            <a:r>
              <a:rPr lang="en-US" altLang="zh-CN" sz="1400" dirty="0">
                <a:solidFill>
                  <a:srgbClr val="000000"/>
                </a:solidFill>
                <a:latin typeface="+mn-ea"/>
              </a:rPr>
              <a:t>12</a:t>
            </a:r>
            <a:r>
              <a:rPr lang="zh-CN" altLang="en-US" sz="1400" dirty="0">
                <a:solidFill>
                  <a:srgbClr val="000000"/>
                </a:solidFill>
                <a:latin typeface="+mn-ea"/>
              </a:rPr>
              <a:t>个周期就第一次停止了，</a:t>
            </a:r>
            <a:r>
              <a:rPr lang="en-US" altLang="zh-CN" sz="1400" dirty="0" err="1">
                <a:solidFill>
                  <a:srgbClr val="000000"/>
                </a:solidFill>
                <a:latin typeface="+mn-ea"/>
              </a:rPr>
              <a:t>eralystopping</a:t>
            </a:r>
            <a:r>
              <a:rPr lang="zh-CN" altLang="en-US" sz="1400" dirty="0">
                <a:solidFill>
                  <a:srgbClr val="000000"/>
                </a:solidFill>
                <a:latin typeface="+mn-ea"/>
              </a:rPr>
              <a:t>防止了过拟合，获得了最好的训练模型，以梯度不再下降为停止的标准，之后继续运行了</a:t>
            </a:r>
            <a:r>
              <a:rPr lang="en-US" altLang="zh-CN" sz="1400" dirty="0">
                <a:solidFill>
                  <a:srgbClr val="000000"/>
                </a:solidFill>
                <a:latin typeface="+mn-ea"/>
              </a:rPr>
              <a:t>6</a:t>
            </a:r>
            <a:r>
              <a:rPr lang="zh-CN" altLang="en-US" sz="1400" dirty="0">
                <a:solidFill>
                  <a:srgbClr val="000000"/>
                </a:solidFill>
                <a:latin typeface="+mn-ea"/>
              </a:rPr>
              <a:t>周期停止。</a:t>
            </a:r>
            <a:endParaRPr lang="en-US" altLang="zh-CN" sz="1400" dirty="0">
              <a:solidFill>
                <a:srgbClr val="000000"/>
              </a:solidFill>
              <a:latin typeface="+mn-ea"/>
            </a:endParaRPr>
          </a:p>
          <a:p>
            <a:pPr marL="0" marR="0" lvl="0" indent="0" algn="just" defTabSz="914400" rtl="0" eaLnBrk="1" fontAlgn="auto" latinLnBrk="0" hangingPunct="1">
              <a:lnSpc>
                <a:spcPct val="130000"/>
              </a:lnSpc>
              <a:spcBef>
                <a:spcPts val="0"/>
              </a:spcBef>
              <a:spcAft>
                <a:spcPts val="0"/>
              </a:spcAft>
              <a:buClrTx/>
              <a:buSzTx/>
              <a:buFontTx/>
              <a:buNone/>
              <a:tabLst/>
              <a:defRPr/>
            </a:pPr>
            <a:r>
              <a:rPr lang="zh-CN" altLang="en-US" sz="1400" dirty="0">
                <a:solidFill>
                  <a:srgbClr val="000000"/>
                </a:solidFill>
                <a:latin typeface="+mn-ea"/>
              </a:rPr>
              <a:t>最后的</a:t>
            </a:r>
            <a:r>
              <a:rPr lang="en-US" altLang="zh-CN" sz="1400" dirty="0">
                <a:solidFill>
                  <a:srgbClr val="000000"/>
                </a:solidFill>
                <a:latin typeface="+mn-ea"/>
              </a:rPr>
              <a:t>loss</a:t>
            </a:r>
            <a:r>
              <a:rPr lang="zh-CN" altLang="en-US" sz="1400" dirty="0">
                <a:solidFill>
                  <a:srgbClr val="000000"/>
                </a:solidFill>
                <a:latin typeface="+mn-ea"/>
              </a:rPr>
              <a:t>在</a:t>
            </a:r>
            <a:r>
              <a:rPr lang="en-US" altLang="zh-CN" sz="1400" dirty="0">
                <a:solidFill>
                  <a:srgbClr val="000000"/>
                </a:solidFill>
                <a:latin typeface="+mn-ea"/>
              </a:rPr>
              <a:t>0.08</a:t>
            </a:r>
            <a:r>
              <a:rPr lang="zh-CN" altLang="en-US" sz="1400" dirty="0">
                <a:solidFill>
                  <a:srgbClr val="000000"/>
                </a:solidFill>
                <a:latin typeface="+mn-ea"/>
              </a:rPr>
              <a:t>。学习率是</a:t>
            </a:r>
            <a:r>
              <a:rPr lang="en-US" altLang="zh-CN" sz="1400">
                <a:solidFill>
                  <a:srgbClr val="000000"/>
                </a:solidFill>
                <a:latin typeface="+mn-ea"/>
              </a:rPr>
              <a:t>0.1</a:t>
            </a:r>
            <a:endParaRPr lang="en-US" altLang="zh-CN" sz="1400" dirty="0">
              <a:solidFill>
                <a:srgbClr val="000000"/>
              </a:solidFill>
              <a:latin typeface="+mn-ea"/>
            </a:endParaRPr>
          </a:p>
        </p:txBody>
      </p:sp>
      <p:sp>
        <p:nvSpPr>
          <p:cNvPr id="34" name="文本占位符 4"/>
          <p:cNvSpPr>
            <a:spLocks noGrp="1"/>
          </p:cNvSpPr>
          <p:nvPr>
            <p:ph type="body" sz="quarter" idx="10"/>
          </p:nvPr>
        </p:nvSpPr>
        <p:spPr>
          <a:xfrm>
            <a:off x="462947" y="250634"/>
            <a:ext cx="7420424" cy="1588127"/>
          </a:xfrm>
        </p:spPr>
        <p:txBody>
          <a:bodyPr/>
          <a:lstStyle/>
          <a:p>
            <a:r>
              <a:rPr lang="zh-CN" altLang="en-US" dirty="0"/>
              <a:t>在</a:t>
            </a:r>
            <a:r>
              <a:rPr lang="en-US" altLang="zh-CN" dirty="0" err="1"/>
              <a:t>jupyter</a:t>
            </a:r>
            <a:r>
              <a:rPr lang="en-US" altLang="zh-CN" dirty="0"/>
              <a:t> notebook</a:t>
            </a:r>
            <a:r>
              <a:rPr lang="zh-CN" altLang="en-US" dirty="0"/>
              <a:t>上的运行效果</a:t>
            </a:r>
          </a:p>
        </p:txBody>
      </p:sp>
      <p:pic>
        <p:nvPicPr>
          <p:cNvPr id="6" name="图片 5">
            <a:extLst>
              <a:ext uri="{FF2B5EF4-FFF2-40B4-BE49-F238E27FC236}">
                <a16:creationId xmlns:a16="http://schemas.microsoft.com/office/drawing/2014/main" id="{4DD120F2-B99D-43BE-90D6-2AFBA077CE91}"/>
              </a:ext>
            </a:extLst>
          </p:cNvPr>
          <p:cNvPicPr>
            <a:picLocks noChangeAspect="1"/>
          </p:cNvPicPr>
          <p:nvPr/>
        </p:nvPicPr>
        <p:blipFill>
          <a:blip r:embed="rId3"/>
          <a:stretch>
            <a:fillRect/>
          </a:stretch>
        </p:blipFill>
        <p:spPr>
          <a:xfrm>
            <a:off x="4324013" y="1044697"/>
            <a:ext cx="4267570" cy="2821292"/>
          </a:xfrm>
          <a:prstGeom prst="rect">
            <a:avLst/>
          </a:prstGeom>
        </p:spPr>
      </p:pic>
      <p:pic>
        <p:nvPicPr>
          <p:cNvPr id="7" name="图片 6">
            <a:extLst>
              <a:ext uri="{FF2B5EF4-FFF2-40B4-BE49-F238E27FC236}">
                <a16:creationId xmlns:a16="http://schemas.microsoft.com/office/drawing/2014/main" id="{E7A98177-6E3A-4464-BFAE-1A3B0A005163}"/>
              </a:ext>
            </a:extLst>
          </p:cNvPr>
          <p:cNvPicPr>
            <a:picLocks noChangeAspect="1"/>
          </p:cNvPicPr>
          <p:nvPr/>
        </p:nvPicPr>
        <p:blipFill>
          <a:blip r:embed="rId4"/>
          <a:stretch>
            <a:fillRect/>
          </a:stretch>
        </p:blipFill>
        <p:spPr>
          <a:xfrm>
            <a:off x="3560651" y="4660052"/>
            <a:ext cx="7667416" cy="1990611"/>
          </a:xfrm>
          <a:prstGeom prst="rect">
            <a:avLst/>
          </a:prstGeom>
        </p:spPr>
      </p:pic>
      <p:pic>
        <p:nvPicPr>
          <p:cNvPr id="8" name="图片 7">
            <a:extLst>
              <a:ext uri="{FF2B5EF4-FFF2-40B4-BE49-F238E27FC236}">
                <a16:creationId xmlns:a16="http://schemas.microsoft.com/office/drawing/2014/main" id="{5D5DA75B-97B1-4286-A493-F7926EE6E6D0}"/>
              </a:ext>
            </a:extLst>
          </p:cNvPr>
          <p:cNvPicPr>
            <a:picLocks noChangeAspect="1"/>
          </p:cNvPicPr>
          <p:nvPr/>
        </p:nvPicPr>
        <p:blipFill>
          <a:blip r:embed="rId5"/>
          <a:stretch>
            <a:fillRect/>
          </a:stretch>
        </p:blipFill>
        <p:spPr>
          <a:xfrm>
            <a:off x="8382536" y="1881337"/>
            <a:ext cx="3604572" cy="365792"/>
          </a:xfrm>
          <a:prstGeom prst="rect">
            <a:avLst/>
          </a:prstGeom>
        </p:spPr>
      </p:pic>
    </p:spTree>
    <p:extLst>
      <p:ext uri="{BB962C8B-B14F-4D97-AF65-F5344CB8AC3E}">
        <p14:creationId xmlns:p14="http://schemas.microsoft.com/office/powerpoint/2010/main" val="775639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椭圆 20"/>
          <p:cNvSpPr/>
          <p:nvPr/>
        </p:nvSpPr>
        <p:spPr>
          <a:xfrm>
            <a:off x="322184" y="1730579"/>
            <a:ext cx="1487478" cy="14874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8" name="椭圆 7"/>
          <p:cNvSpPr/>
          <p:nvPr/>
        </p:nvSpPr>
        <p:spPr>
          <a:xfrm>
            <a:off x="1828291" y="1678852"/>
            <a:ext cx="2556933" cy="255693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0" name="椭圆 9"/>
          <p:cNvSpPr/>
          <p:nvPr/>
        </p:nvSpPr>
        <p:spPr>
          <a:xfrm>
            <a:off x="2993642" y="3717591"/>
            <a:ext cx="2556933" cy="255693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9" name="椭圆 8"/>
          <p:cNvSpPr/>
          <p:nvPr/>
        </p:nvSpPr>
        <p:spPr>
          <a:xfrm>
            <a:off x="4148159" y="1710989"/>
            <a:ext cx="2556933" cy="255693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8" name="椭圆 17"/>
          <p:cNvSpPr/>
          <p:nvPr/>
        </p:nvSpPr>
        <p:spPr>
          <a:xfrm>
            <a:off x="5705658" y="4581038"/>
            <a:ext cx="1295703" cy="129570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9" name="椭圆 18"/>
          <p:cNvSpPr/>
          <p:nvPr/>
        </p:nvSpPr>
        <p:spPr>
          <a:xfrm>
            <a:off x="3757929" y="1091029"/>
            <a:ext cx="931182" cy="9311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0" name="椭圆 19"/>
          <p:cNvSpPr/>
          <p:nvPr/>
        </p:nvSpPr>
        <p:spPr>
          <a:xfrm>
            <a:off x="1621646" y="4446446"/>
            <a:ext cx="1220532" cy="122053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grpSp>
        <p:nvGrpSpPr>
          <p:cNvPr id="30" name="组合 29"/>
          <p:cNvGrpSpPr/>
          <p:nvPr/>
        </p:nvGrpSpPr>
        <p:grpSpPr>
          <a:xfrm>
            <a:off x="6873416" y="2161192"/>
            <a:ext cx="894849" cy="885717"/>
            <a:chOff x="7092855" y="736600"/>
            <a:chExt cx="2489201" cy="2463800"/>
          </a:xfrm>
          <a:solidFill>
            <a:schemeClr val="accent1"/>
          </a:solidFill>
        </p:grpSpPr>
        <p:sp>
          <p:nvSpPr>
            <p:cNvPr id="28" name="平行四边形 27"/>
            <p:cNvSpPr/>
            <p:nvPr/>
          </p:nvSpPr>
          <p:spPr>
            <a:xfrm>
              <a:off x="7092855" y="736600"/>
              <a:ext cx="1456267" cy="2463800"/>
            </a:xfrm>
            <a:prstGeom prst="parallelogram">
              <a:avLst>
                <a:gd name="adj" fmla="val 7209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9" name="平行四边形 28"/>
            <p:cNvSpPr/>
            <p:nvPr/>
          </p:nvSpPr>
          <p:spPr>
            <a:xfrm>
              <a:off x="8125789" y="736600"/>
              <a:ext cx="1456267" cy="2463800"/>
            </a:xfrm>
            <a:prstGeom prst="parallelogram">
              <a:avLst>
                <a:gd name="adj" fmla="val 7209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grpSp>
      <p:sp>
        <p:nvSpPr>
          <p:cNvPr id="32" name="矩形 31"/>
          <p:cNvSpPr/>
          <p:nvPr/>
        </p:nvSpPr>
        <p:spPr>
          <a:xfrm>
            <a:off x="7506506" y="2838861"/>
            <a:ext cx="4612290" cy="2938048"/>
          </a:xfrm>
          <a:prstGeom prst="rect">
            <a:avLst/>
          </a:prstGeom>
        </p:spPr>
        <p:txBody>
          <a:bodyPr wrap="square">
            <a:spAutoFit/>
          </a:bodyPr>
          <a:lstStyle/>
          <a:p>
            <a:pPr lvl="0" algn="just" defTabSz="914400">
              <a:lnSpc>
                <a:spcPct val="130000"/>
              </a:lnSpc>
              <a:defRPr/>
            </a:pPr>
            <a:r>
              <a:rPr kumimoji="0" lang="zh-CN" altLang="en-US" sz="1800" b="0" i="0" u="none" strike="noStrike" kern="0" cap="none" spc="0" normalizeH="0" baseline="0" noProof="0" dirty="0">
                <a:ln>
                  <a:noFill/>
                </a:ln>
                <a:solidFill>
                  <a:schemeClr val="tx1">
                    <a:lumMod val="95000"/>
                    <a:lumOff val="5000"/>
                  </a:schemeClr>
                </a:solidFill>
                <a:effectLst/>
                <a:uLnTx/>
                <a:uFillTx/>
                <a:latin typeface="+mn-ea"/>
              </a:rPr>
              <a:t>第一张图在</a:t>
            </a:r>
            <a:r>
              <a:rPr lang="zh-CN" altLang="en-US" kern="0" dirty="0">
                <a:solidFill>
                  <a:schemeClr val="tx1">
                    <a:lumMod val="95000"/>
                    <a:lumOff val="5000"/>
                  </a:schemeClr>
                </a:solidFill>
                <a:latin typeface="+mn-ea"/>
              </a:rPr>
              <a:t>训练集中随机选取的训练结果，其下面是标注，再下面是预测的结果</a:t>
            </a:r>
            <a:endParaRPr lang="en-US" altLang="zh-CN" kern="0" dirty="0">
              <a:solidFill>
                <a:schemeClr val="tx1">
                  <a:lumMod val="95000"/>
                  <a:lumOff val="5000"/>
                </a:schemeClr>
              </a:solidFill>
              <a:latin typeface="+mn-ea"/>
            </a:endParaRPr>
          </a:p>
          <a:p>
            <a:pPr lvl="0" algn="just" defTabSz="914400">
              <a:lnSpc>
                <a:spcPct val="130000"/>
              </a:lnSpc>
              <a:defRPr/>
            </a:pPr>
            <a:r>
              <a:rPr kumimoji="0" lang="zh-CN" altLang="en-US" sz="1800" b="0" i="0" u="none" strike="noStrike" kern="0" cap="none" spc="0" normalizeH="0" baseline="0" noProof="0" dirty="0">
                <a:ln>
                  <a:noFill/>
                </a:ln>
                <a:solidFill>
                  <a:schemeClr val="tx1">
                    <a:lumMod val="95000"/>
                    <a:lumOff val="5000"/>
                  </a:schemeClr>
                </a:solidFill>
                <a:effectLst/>
                <a:uLnTx/>
                <a:uFillTx/>
                <a:latin typeface="+mn-ea"/>
              </a:rPr>
              <a:t>第二张图是在</a:t>
            </a:r>
            <a:r>
              <a:rPr kumimoji="0" lang="en-US" altLang="zh-CN" sz="1800" b="0" i="0" u="none" strike="noStrike" kern="0" cap="none" spc="0" normalizeH="0" baseline="0" noProof="0" dirty="0">
                <a:ln>
                  <a:noFill/>
                </a:ln>
                <a:solidFill>
                  <a:schemeClr val="tx1">
                    <a:lumMod val="95000"/>
                    <a:lumOff val="5000"/>
                  </a:schemeClr>
                </a:solidFill>
                <a:effectLst/>
                <a:uLnTx/>
                <a:uFillTx/>
                <a:latin typeface="+mn-ea"/>
              </a:rPr>
              <a:t>26</a:t>
            </a:r>
            <a:r>
              <a:rPr kumimoji="0" lang="zh-CN" altLang="en-US" sz="1800" b="0" i="0" u="none" strike="noStrike" kern="0" cap="none" spc="0" normalizeH="0" baseline="0" noProof="0" dirty="0">
                <a:ln>
                  <a:noFill/>
                </a:ln>
                <a:solidFill>
                  <a:schemeClr val="tx1">
                    <a:lumMod val="95000"/>
                    <a:lumOff val="5000"/>
                  </a:schemeClr>
                </a:solidFill>
                <a:effectLst/>
                <a:uLnTx/>
                <a:uFillTx/>
                <a:latin typeface="+mn-ea"/>
              </a:rPr>
              <a:t>个</a:t>
            </a:r>
            <a:r>
              <a:rPr lang="zh-CN" altLang="en-US" kern="0" dirty="0">
                <a:solidFill>
                  <a:schemeClr val="tx1">
                    <a:lumMod val="95000"/>
                    <a:lumOff val="5000"/>
                  </a:schemeClr>
                </a:solidFill>
                <a:latin typeface="+mn-ea"/>
              </a:rPr>
              <a:t>预测</a:t>
            </a:r>
            <a:r>
              <a:rPr kumimoji="0" lang="zh-CN" altLang="en-US" sz="1800" b="0" i="0" u="none" strike="noStrike" kern="0" cap="none" spc="0" normalizeH="0" baseline="0" noProof="0" dirty="0">
                <a:ln>
                  <a:noFill/>
                </a:ln>
                <a:solidFill>
                  <a:schemeClr val="tx1">
                    <a:lumMod val="95000"/>
                    <a:lumOff val="5000"/>
                  </a:schemeClr>
                </a:solidFill>
                <a:effectLst/>
                <a:uLnTx/>
                <a:uFillTx/>
                <a:latin typeface="+mn-ea"/>
              </a:rPr>
              <a:t>数据中随机选出来的</a:t>
            </a:r>
            <a:r>
              <a:rPr lang="en-US" altLang="zh-CN" kern="0" dirty="0">
                <a:solidFill>
                  <a:schemeClr val="tx1">
                    <a:lumMod val="95000"/>
                    <a:lumOff val="5000"/>
                  </a:schemeClr>
                </a:solidFill>
                <a:latin typeface="+mn-ea"/>
              </a:rPr>
              <a:t>1</a:t>
            </a:r>
            <a:r>
              <a:rPr kumimoji="0" lang="zh-CN" altLang="en-US" sz="1800" b="0" i="0" u="none" strike="noStrike" kern="0" cap="none" spc="0" normalizeH="0" baseline="0" noProof="0" dirty="0">
                <a:ln>
                  <a:noFill/>
                </a:ln>
                <a:solidFill>
                  <a:schemeClr val="tx1">
                    <a:lumMod val="95000"/>
                    <a:lumOff val="5000"/>
                  </a:schemeClr>
                </a:solidFill>
                <a:effectLst/>
                <a:uLnTx/>
                <a:uFillTx/>
                <a:latin typeface="+mn-ea"/>
              </a:rPr>
              <a:t>张图，因为直接采用第</a:t>
            </a:r>
            <a:r>
              <a:rPr kumimoji="0" lang="en-US" altLang="zh-CN" sz="1800" b="0" i="0" u="none" strike="noStrike" kern="0" cap="none" spc="0" normalizeH="0" baseline="0" noProof="0" dirty="0">
                <a:ln>
                  <a:noFill/>
                </a:ln>
                <a:solidFill>
                  <a:schemeClr val="tx1">
                    <a:lumMod val="95000"/>
                    <a:lumOff val="5000"/>
                  </a:schemeClr>
                </a:solidFill>
                <a:effectLst/>
                <a:uLnTx/>
                <a:uFillTx/>
                <a:latin typeface="+mn-ea"/>
              </a:rPr>
              <a:t>20</a:t>
            </a:r>
            <a:r>
              <a:rPr kumimoji="0" lang="zh-CN" altLang="en-US" sz="1800" b="0" i="0" u="none" strike="noStrike" kern="0" cap="none" spc="0" normalizeH="0" baseline="0" noProof="0" dirty="0">
                <a:ln>
                  <a:noFill/>
                </a:ln>
                <a:solidFill>
                  <a:schemeClr val="tx1">
                    <a:lumMod val="95000"/>
                    <a:lumOff val="5000"/>
                  </a:schemeClr>
                </a:solidFill>
                <a:effectLst/>
                <a:uLnTx/>
                <a:uFillTx/>
                <a:latin typeface="+mn-ea"/>
              </a:rPr>
              <a:t>组数据作为测试集，所以预测时有些失误。</a:t>
            </a:r>
            <a:endParaRPr kumimoji="0" lang="en-US" altLang="zh-CN" sz="1800" b="0" i="0" u="none" strike="noStrike" kern="0" cap="none" spc="0" normalizeH="0" baseline="0" noProof="0" dirty="0">
              <a:ln>
                <a:noFill/>
              </a:ln>
              <a:solidFill>
                <a:schemeClr val="tx1">
                  <a:lumMod val="95000"/>
                  <a:lumOff val="5000"/>
                </a:schemeClr>
              </a:solidFill>
              <a:effectLst/>
              <a:uLnTx/>
              <a:uFillTx/>
              <a:latin typeface="+mn-ea"/>
            </a:endParaRPr>
          </a:p>
          <a:p>
            <a:pPr lvl="0" algn="just" defTabSz="914400">
              <a:lnSpc>
                <a:spcPct val="130000"/>
              </a:lnSpc>
              <a:defRPr/>
            </a:pPr>
            <a:endParaRPr lang="en-US" altLang="zh-CN" kern="0" dirty="0">
              <a:solidFill>
                <a:schemeClr val="tx1">
                  <a:lumMod val="95000"/>
                  <a:lumOff val="5000"/>
                </a:schemeClr>
              </a:solidFill>
              <a:latin typeface="+mn-ea"/>
            </a:endParaRPr>
          </a:p>
          <a:p>
            <a:pPr lvl="0" algn="just" defTabSz="914400">
              <a:lnSpc>
                <a:spcPct val="130000"/>
              </a:lnSpc>
              <a:defRPr/>
            </a:pPr>
            <a:endParaRPr kumimoji="0" lang="en-US" altLang="zh-CN" sz="1800" b="0" i="0" u="none" strike="noStrike" kern="0" cap="none" spc="0" normalizeH="0" baseline="0" noProof="0" dirty="0">
              <a:ln>
                <a:noFill/>
              </a:ln>
              <a:solidFill>
                <a:schemeClr val="tx1">
                  <a:lumMod val="95000"/>
                  <a:lumOff val="5000"/>
                </a:schemeClr>
              </a:solidFill>
              <a:effectLst/>
              <a:uLnTx/>
              <a:uFillTx/>
              <a:latin typeface="+mn-ea"/>
            </a:endParaRPr>
          </a:p>
          <a:p>
            <a:pPr marL="0" marR="0" lvl="0" indent="0" algn="just" defTabSz="914400" eaLnBrk="1" fontAlgn="auto" latinLnBrk="0" hangingPunct="1">
              <a:lnSpc>
                <a:spcPct val="13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chemeClr val="tx1">
                  <a:lumMod val="95000"/>
                  <a:lumOff val="5000"/>
                </a:schemeClr>
              </a:solidFill>
              <a:effectLst/>
              <a:uLnTx/>
              <a:uFillTx/>
              <a:latin typeface="+mn-ea"/>
            </a:endParaRPr>
          </a:p>
        </p:txBody>
      </p:sp>
      <p:sp>
        <p:nvSpPr>
          <p:cNvPr id="27" name="文本占位符 26"/>
          <p:cNvSpPr>
            <a:spLocks noGrp="1"/>
          </p:cNvSpPr>
          <p:nvPr>
            <p:ph type="body" sz="quarter" idx="10"/>
          </p:nvPr>
        </p:nvSpPr>
        <p:spPr>
          <a:xfrm>
            <a:off x="462947" y="250634"/>
            <a:ext cx="7668999" cy="2086725"/>
          </a:xfrm>
        </p:spPr>
        <p:txBody>
          <a:bodyPr/>
          <a:lstStyle/>
          <a:p>
            <a:r>
              <a:rPr lang="zh-CN" altLang="en-US" dirty="0"/>
              <a:t>在</a:t>
            </a:r>
            <a:r>
              <a:rPr lang="en-US" altLang="zh-CN" dirty="0" err="1"/>
              <a:t>jupyter</a:t>
            </a:r>
            <a:r>
              <a:rPr lang="en-US" altLang="zh-CN" dirty="0"/>
              <a:t> notebook</a:t>
            </a:r>
            <a:r>
              <a:rPr lang="zh-CN" altLang="en-US" dirty="0"/>
              <a:t>上的运行效果</a:t>
            </a:r>
          </a:p>
        </p:txBody>
      </p:sp>
      <p:pic>
        <p:nvPicPr>
          <p:cNvPr id="3" name="图片 2">
            <a:extLst>
              <a:ext uri="{FF2B5EF4-FFF2-40B4-BE49-F238E27FC236}">
                <a16:creationId xmlns:a16="http://schemas.microsoft.com/office/drawing/2014/main" id="{AF55F23C-345D-451A-897C-8A43A3C40EA5}"/>
              </a:ext>
            </a:extLst>
          </p:cNvPr>
          <p:cNvPicPr>
            <a:picLocks noChangeAspect="1"/>
          </p:cNvPicPr>
          <p:nvPr/>
        </p:nvPicPr>
        <p:blipFill>
          <a:blip r:embed="rId4"/>
          <a:stretch>
            <a:fillRect/>
          </a:stretch>
        </p:blipFill>
        <p:spPr>
          <a:xfrm>
            <a:off x="3122605" y="1098650"/>
            <a:ext cx="2385267" cy="5601185"/>
          </a:xfrm>
          <a:prstGeom prst="rect">
            <a:avLst/>
          </a:prstGeom>
        </p:spPr>
      </p:pic>
      <p:pic>
        <p:nvPicPr>
          <p:cNvPr id="4" name="图片 3">
            <a:extLst>
              <a:ext uri="{FF2B5EF4-FFF2-40B4-BE49-F238E27FC236}">
                <a16:creationId xmlns:a16="http://schemas.microsoft.com/office/drawing/2014/main" id="{8EF3C76E-3752-40F6-B4D0-0A1BC452A680}"/>
              </a:ext>
            </a:extLst>
          </p:cNvPr>
          <p:cNvPicPr>
            <a:picLocks noChangeAspect="1"/>
          </p:cNvPicPr>
          <p:nvPr/>
        </p:nvPicPr>
        <p:blipFill>
          <a:blip r:embed="rId5"/>
          <a:stretch>
            <a:fillRect/>
          </a:stretch>
        </p:blipFill>
        <p:spPr>
          <a:xfrm>
            <a:off x="340729" y="904322"/>
            <a:ext cx="2697714" cy="5989839"/>
          </a:xfrm>
          <a:prstGeom prst="rect">
            <a:avLst/>
          </a:prstGeom>
        </p:spPr>
      </p:pic>
    </p:spTree>
    <p:extLst>
      <p:ext uri="{BB962C8B-B14F-4D97-AF65-F5344CB8AC3E}">
        <p14:creationId xmlns:p14="http://schemas.microsoft.com/office/powerpoint/2010/main" val="4221927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56528" y="-2244295"/>
            <a:ext cx="11441772" cy="11441766"/>
          </a:xfrm>
          <a:prstGeom prst="ellipse">
            <a:avLst/>
          </a:prstGeom>
          <a:noFill/>
          <a:ln>
            <a:solidFill>
              <a:srgbClr val="D2A6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0" name="文本占位符 19"/>
          <p:cNvSpPr>
            <a:spLocks noGrp="1"/>
          </p:cNvSpPr>
          <p:nvPr>
            <p:ph type="body" sz="quarter" idx="11"/>
          </p:nvPr>
        </p:nvSpPr>
        <p:spPr>
          <a:xfrm>
            <a:off x="-648511" y="1123404"/>
            <a:ext cx="13489022" cy="2391424"/>
          </a:xfrm>
        </p:spPr>
        <p:txBody>
          <a:bodyPr/>
          <a:lstStyle/>
          <a:p>
            <a:r>
              <a:rPr lang="en-US" altLang="zh-CN" dirty="0"/>
              <a:t>Thanks</a:t>
            </a:r>
          </a:p>
        </p:txBody>
      </p:sp>
      <p:sp>
        <p:nvSpPr>
          <p:cNvPr id="22" name="文本占位符 21"/>
          <p:cNvSpPr>
            <a:spLocks noGrp="1"/>
          </p:cNvSpPr>
          <p:nvPr>
            <p:ph type="body" sz="quarter" idx="13"/>
          </p:nvPr>
        </p:nvSpPr>
        <p:spPr>
          <a:xfrm>
            <a:off x="3353733" y="3361134"/>
            <a:ext cx="5537200" cy="341632"/>
          </a:xfrm>
        </p:spPr>
        <p:txBody>
          <a:bodyPr/>
          <a:lstStyle/>
          <a:p>
            <a:r>
              <a:rPr lang="en-US" altLang="zh-CN" dirty="0"/>
              <a:t>PRESENTED BY OfficePLUS</a:t>
            </a:r>
          </a:p>
        </p:txBody>
      </p:sp>
    </p:spTree>
    <p:extLst>
      <p:ext uri="{BB962C8B-B14F-4D97-AF65-F5344CB8AC3E}">
        <p14:creationId xmlns:p14="http://schemas.microsoft.com/office/powerpoint/2010/main" val="1142628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主题">
  <a:themeElements>
    <a:clrScheme name="物流行业公司年终总结.pptx">
      <a:dk1>
        <a:srgbClr val="000000"/>
      </a:dk1>
      <a:lt1>
        <a:srgbClr val="FFFFFF"/>
      </a:lt1>
      <a:dk2>
        <a:srgbClr val="000000"/>
      </a:dk2>
      <a:lt2>
        <a:srgbClr val="FFFFFF"/>
      </a:lt2>
      <a:accent1>
        <a:srgbClr val="D2A66C"/>
      </a:accent1>
      <a:accent2>
        <a:srgbClr val="E6CDAD"/>
      </a:accent2>
      <a:accent3>
        <a:srgbClr val="F2ECE1"/>
      </a:accent3>
      <a:accent4>
        <a:srgbClr val="FBFAF6"/>
      </a:accent4>
      <a:accent5>
        <a:srgbClr val="4472C4"/>
      </a:accent5>
      <a:accent6>
        <a:srgbClr val="70AD47"/>
      </a:accent6>
      <a:hlink>
        <a:srgbClr val="0563C1"/>
      </a:hlink>
      <a:folHlink>
        <a:srgbClr val="954F72"/>
      </a:folHlink>
    </a:clrScheme>
    <a:fontScheme name="自定义 11">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rgbClr val="000000"/>
    </a:dk1>
    <a:lt1>
      <a:srgbClr val="FFFFFF"/>
    </a:lt1>
    <a:dk2>
      <a:srgbClr val="000000"/>
    </a:dk2>
    <a:lt2>
      <a:srgbClr val="FFFFFF"/>
    </a:lt2>
    <a:accent1>
      <a:srgbClr val="D2A66C"/>
    </a:accent1>
    <a:accent2>
      <a:srgbClr val="E6CDAD"/>
    </a:accent2>
    <a:accent3>
      <a:srgbClr val="F2ECE1"/>
    </a:accent3>
    <a:accent4>
      <a:srgbClr val="FBFAF6"/>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主题">
    <a:dk1>
      <a:srgbClr val="000000"/>
    </a:dk1>
    <a:lt1>
      <a:srgbClr val="FFFFFF"/>
    </a:lt1>
    <a:dk2>
      <a:srgbClr val="000000"/>
    </a:dk2>
    <a:lt2>
      <a:srgbClr val="FFFFFF"/>
    </a:lt2>
    <a:accent1>
      <a:srgbClr val="D2A66C"/>
    </a:accent1>
    <a:accent2>
      <a:srgbClr val="E6CDAD"/>
    </a:accent2>
    <a:accent3>
      <a:srgbClr val="F2ECE1"/>
    </a:accent3>
    <a:accent4>
      <a:srgbClr val="FBFAF6"/>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主题">
    <a:dk1>
      <a:srgbClr val="000000"/>
    </a:dk1>
    <a:lt1>
      <a:srgbClr val="FFFFFF"/>
    </a:lt1>
    <a:dk2>
      <a:srgbClr val="000000"/>
    </a:dk2>
    <a:lt2>
      <a:srgbClr val="FFFFFF"/>
    </a:lt2>
    <a:accent1>
      <a:srgbClr val="D2A66C"/>
    </a:accent1>
    <a:accent2>
      <a:srgbClr val="E6CDAD"/>
    </a:accent2>
    <a:accent3>
      <a:srgbClr val="F2ECE1"/>
    </a:accent3>
    <a:accent4>
      <a:srgbClr val="FBFAF6"/>
    </a:accent4>
    <a:accent5>
      <a:srgbClr val="4472C4"/>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主题">
    <a:dk1>
      <a:srgbClr val="000000"/>
    </a:dk1>
    <a:lt1>
      <a:srgbClr val="FFFFFF"/>
    </a:lt1>
    <a:dk2>
      <a:srgbClr val="000000"/>
    </a:dk2>
    <a:lt2>
      <a:srgbClr val="FFFFFF"/>
    </a:lt2>
    <a:accent1>
      <a:srgbClr val="D2A66C"/>
    </a:accent1>
    <a:accent2>
      <a:srgbClr val="E6CDAD"/>
    </a:accent2>
    <a:accent3>
      <a:srgbClr val="F2ECE1"/>
    </a:accent3>
    <a:accent4>
      <a:srgbClr val="FBFAF6"/>
    </a:accent4>
    <a:accent5>
      <a:srgbClr val="4472C4"/>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主题">
    <a:dk1>
      <a:srgbClr val="000000"/>
    </a:dk1>
    <a:lt1>
      <a:srgbClr val="FFFFFF"/>
    </a:lt1>
    <a:dk2>
      <a:srgbClr val="000000"/>
    </a:dk2>
    <a:lt2>
      <a:srgbClr val="FFFFFF"/>
    </a:lt2>
    <a:accent1>
      <a:srgbClr val="D2A66C"/>
    </a:accent1>
    <a:accent2>
      <a:srgbClr val="E6CDAD"/>
    </a:accent2>
    <a:accent3>
      <a:srgbClr val="F2ECE1"/>
    </a:accent3>
    <a:accent4>
      <a:srgbClr val="FBFAF6"/>
    </a:accent4>
    <a:accent5>
      <a:srgbClr val="4472C4"/>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主题">
    <a:dk1>
      <a:srgbClr val="000000"/>
    </a:dk1>
    <a:lt1>
      <a:srgbClr val="FFFFFF"/>
    </a:lt1>
    <a:dk2>
      <a:srgbClr val="000000"/>
    </a:dk2>
    <a:lt2>
      <a:srgbClr val="FFFFFF"/>
    </a:lt2>
    <a:accent1>
      <a:srgbClr val="D2A66C"/>
    </a:accent1>
    <a:accent2>
      <a:srgbClr val="E6CDAD"/>
    </a:accent2>
    <a:accent3>
      <a:srgbClr val="F2ECE1"/>
    </a:accent3>
    <a:accent4>
      <a:srgbClr val="FBFAF6"/>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物流行业公司年终总结-大气商务-暖黄浅灰-PPT模板</Template>
  <TotalTime>236</TotalTime>
  <Words>901</Words>
  <Application>Microsoft Office PowerPoint</Application>
  <PresentationFormat>宽屏</PresentationFormat>
  <Paragraphs>61</Paragraphs>
  <Slides>9</Slides>
  <Notes>8</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9</vt:i4>
      </vt:variant>
    </vt:vector>
  </HeadingPairs>
  <TitlesOfParts>
    <vt:vector size="17" baseType="lpstr">
      <vt:lpstr>等线</vt:lpstr>
      <vt:lpstr>黑体</vt:lpstr>
      <vt:lpstr>微软雅黑</vt:lpstr>
      <vt:lpstr>Arial</vt:lpstr>
      <vt:lpstr>Century Gothic</vt:lpstr>
      <vt:lpstr>Segoe UI Light</vt:lpstr>
      <vt:lpstr>Office 主题</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徐 仙子</dc:creator>
  <cp:keywords/>
  <dc:description/>
  <cp:lastModifiedBy>徐 仙子</cp:lastModifiedBy>
  <cp:revision>36</cp:revision>
  <dcterms:created xsi:type="dcterms:W3CDTF">2019-02-27T01:25:03Z</dcterms:created>
  <dcterms:modified xsi:type="dcterms:W3CDTF">2019-02-27T08:26:16Z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2017-12-21T07:17:40.1180020Z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